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256" r:id="rId2"/>
    <p:sldId id="511" r:id="rId3"/>
    <p:sldId id="500" r:id="rId4"/>
    <p:sldId id="289" r:id="rId5"/>
    <p:sldId id="315" r:id="rId6"/>
    <p:sldId id="264" r:id="rId7"/>
    <p:sldId id="316" r:id="rId8"/>
    <p:sldId id="318" r:id="rId9"/>
    <p:sldId id="262" r:id="rId10"/>
    <p:sldId id="322" r:id="rId11"/>
    <p:sldId id="317" r:id="rId12"/>
    <p:sldId id="319" r:id="rId13"/>
    <p:sldId id="320" r:id="rId14"/>
    <p:sldId id="323" r:id="rId15"/>
    <p:sldId id="321" r:id="rId16"/>
    <p:sldId id="505" r:id="rId17"/>
    <p:sldId id="361" r:id="rId18"/>
    <p:sldId id="362" r:id="rId19"/>
    <p:sldId id="382" r:id="rId20"/>
    <p:sldId id="383" r:id="rId21"/>
    <p:sldId id="384" r:id="rId22"/>
    <p:sldId id="385" r:id="rId23"/>
    <p:sldId id="386" r:id="rId24"/>
    <p:sldId id="387" r:id="rId25"/>
    <p:sldId id="374" r:id="rId26"/>
    <p:sldId id="380" r:id="rId27"/>
    <p:sldId id="379" r:id="rId28"/>
    <p:sldId id="399" r:id="rId29"/>
    <p:sldId id="381" r:id="rId30"/>
    <p:sldId id="398" r:id="rId31"/>
    <p:sldId id="396" r:id="rId32"/>
    <p:sldId id="397" r:id="rId33"/>
    <p:sldId id="388" r:id="rId34"/>
    <p:sldId id="389" r:id="rId35"/>
    <p:sldId id="501" r:id="rId36"/>
    <p:sldId id="502" r:id="rId37"/>
    <p:sldId id="503" r:id="rId38"/>
    <p:sldId id="504" r:id="rId39"/>
    <p:sldId id="401" r:id="rId40"/>
    <p:sldId id="400" r:id="rId41"/>
    <p:sldId id="395" r:id="rId42"/>
    <p:sldId id="378" r:id="rId43"/>
    <p:sldId id="506" r:id="rId44"/>
    <p:sldId id="257" r:id="rId45"/>
    <p:sldId id="258" r:id="rId46"/>
    <p:sldId id="273" r:id="rId47"/>
    <p:sldId id="259" r:id="rId48"/>
    <p:sldId id="272" r:id="rId49"/>
    <p:sldId id="274" r:id="rId50"/>
    <p:sldId id="507" r:id="rId51"/>
    <p:sldId id="263" r:id="rId52"/>
    <p:sldId id="275" r:id="rId53"/>
    <p:sldId id="508" r:id="rId54"/>
    <p:sldId id="509" r:id="rId55"/>
    <p:sldId id="265" r:id="rId56"/>
    <p:sldId id="278" r:id="rId57"/>
    <p:sldId id="267" r:id="rId58"/>
    <p:sldId id="281" r:id="rId59"/>
    <p:sldId id="280" r:id="rId60"/>
    <p:sldId id="268" r:id="rId61"/>
    <p:sldId id="285" r:id="rId62"/>
    <p:sldId id="284" r:id="rId63"/>
    <p:sldId id="282" r:id="rId64"/>
    <p:sldId id="283" r:id="rId65"/>
    <p:sldId id="279" r:id="rId66"/>
    <p:sldId id="286" r:id="rId67"/>
    <p:sldId id="510" r:id="rId68"/>
    <p:sldId id="360" r:id="rId69"/>
    <p:sldId id="497" r:id="rId70"/>
    <p:sldId id="498" r:id="rId71"/>
    <p:sldId id="499" r:id="rId72"/>
    <p:sldId id="277" r:id="rId73"/>
    <p:sldId id="307" r:id="rId74"/>
    <p:sldId id="393" r:id="rId75"/>
    <p:sldId id="434" r:id="rId76"/>
    <p:sldId id="480" r:id="rId77"/>
    <p:sldId id="436" r:id="rId78"/>
    <p:sldId id="390" r:id="rId79"/>
    <p:sldId id="461" r:id="rId80"/>
    <p:sldId id="394" r:id="rId81"/>
    <p:sldId id="411" r:id="rId82"/>
    <p:sldId id="412" r:id="rId83"/>
    <p:sldId id="413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2" r:id="rId105"/>
    <p:sldId id="494" r:id="rId106"/>
    <p:sldId id="487" r:id="rId107"/>
    <p:sldId id="488" r:id="rId108"/>
    <p:sldId id="489" r:id="rId109"/>
    <p:sldId id="490" r:id="rId110"/>
    <p:sldId id="491" r:id="rId111"/>
    <p:sldId id="492" r:id="rId112"/>
    <p:sldId id="493" r:id="rId113"/>
    <p:sldId id="481" r:id="rId114"/>
    <p:sldId id="392" r:id="rId115"/>
    <p:sldId id="440" r:id="rId116"/>
    <p:sldId id="439" r:id="rId117"/>
    <p:sldId id="391" r:id="rId118"/>
    <p:sldId id="478" r:id="rId119"/>
    <p:sldId id="422" r:id="rId120"/>
    <p:sldId id="423" r:id="rId121"/>
    <p:sldId id="424" r:id="rId122"/>
    <p:sldId id="425" r:id="rId123"/>
    <p:sldId id="426" r:id="rId124"/>
    <p:sldId id="463" r:id="rId125"/>
    <p:sldId id="427" r:id="rId126"/>
    <p:sldId id="464" r:id="rId127"/>
    <p:sldId id="465" r:id="rId128"/>
    <p:sldId id="466" r:id="rId129"/>
    <p:sldId id="467" r:id="rId130"/>
    <p:sldId id="468" r:id="rId131"/>
    <p:sldId id="469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9" r:id="rId141"/>
    <p:sldId id="495" r:id="rId142"/>
    <p:sldId id="483" r:id="rId143"/>
    <p:sldId id="484" r:id="rId144"/>
    <p:sldId id="485" r:id="rId145"/>
    <p:sldId id="496" r:id="rId146"/>
    <p:sldId id="486" r:id="rId147"/>
    <p:sldId id="437" r:id="rId148"/>
    <p:sldId id="435" r:id="rId149"/>
    <p:sldId id="438" r:id="rId150"/>
    <p:sldId id="482" r:id="rId151"/>
    <p:sldId id="276" r:id="rId1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5186"/>
    <a:srgbClr val="DFB70B"/>
    <a:srgbClr val="4472C4"/>
    <a:srgbClr val="70406A"/>
    <a:srgbClr val="CC0000"/>
    <a:srgbClr val="F4C914"/>
    <a:srgbClr val="977C07"/>
    <a:srgbClr val="F5CA13"/>
    <a:srgbClr val="F6F3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472F-7942-4448-B1F3-864347C8CA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5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472F-7942-4448-B1F3-864347C8CA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CE8AA4-522C-4EB1-971E-3931AF641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03891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72.pdf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.com.tw/products/CN11019106" TargetMode="External"/><Relationship Id="rId2" Type="http://schemas.openxmlformats.org/officeDocument/2006/relationships/hyperlink" Target="https://www.books.com.tw/products/CN1112494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isces.ck.tp.edu.tw/~peng/index.php?year=2015" TargetMode="External"/><Relationship Id="rId4" Type="http://schemas.openxmlformats.org/officeDocument/2006/relationships/hyperlink" Target="https://www.csie.ntu.edu.tw/~sprout/algo2016/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s/SJ7nxwRL4#%E7%AF%84%E4%BE%8B-UVa-OJ-11624-Fire%EF%BC%9A" TargetMode="External"/><Relationship Id="rId2" Type="http://schemas.openxmlformats.org/officeDocument/2006/relationships/hyperlink" Target="https://uva.onlinejudge.org/external/116/11624.pdf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8/879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cp.ccns.io/problem/z0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deforces.com/contest/1133/submission/5111055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/>
              <a:t>getline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cin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ignore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sz="4800" dirty="0">
                <a:latin typeface="Consolas" panose="020B0609020204030204" pitchFamily="49" charset="0"/>
              </a:rPr>
              <a:t> </a:t>
            </a:r>
            <a:endParaRPr lang="en-US" altLang="ja-JP" sz="4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ja-JP" altLang="ja-JP" sz="4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getline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cin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str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sz="48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str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sz="48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48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break</a:t>
            </a:r>
            <a:r>
              <a:rPr lang="ja-JP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sz="4800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:</a:t>
            </a:r>
          </a:p>
          <a:p>
            <a:pPr marL="0" indent="0">
              <a:buNone/>
            </a:pPr>
            <a:r>
              <a:rPr lang="en-US" altLang="zh-TW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.</a:t>
            </a:r>
            <a:r>
              <a:rPr lang="ja-JP" altLang="ja-JP" sz="48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sz="48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sz="48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4800" dirty="0">
              <a:latin typeface="Consolas" panose="020B0609020204030204" pitchFamily="49" charset="0"/>
            </a:endParaRPr>
          </a:p>
          <a:p>
            <a:endParaRPr lang="en-US" altLang="zh-TW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5740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18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13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7888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4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此樹稱為 </a:t>
            </a:r>
            <a:r>
              <a:rPr lang="en-US" altLang="zh-TW" dirty="0"/>
              <a:t>DFS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00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此樹稱為 </a:t>
            </a:r>
            <a:r>
              <a:rPr lang="en-US" altLang="zh-TW" dirty="0"/>
              <a:t>DFS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整理一下 </a:t>
            </a:r>
            <a:r>
              <a:rPr lang="en-US" altLang="zh-TW" dirty="0"/>
              <a:t>(</a:t>
            </a:r>
            <a:r>
              <a:rPr lang="zh-TW" altLang="en-US" dirty="0"/>
              <a:t>去</a:t>
            </a:r>
            <a:r>
              <a:rPr lang="zh-TW" altLang="en-US" dirty="0">
                <a:solidFill>
                  <a:srgbClr val="C00000"/>
                </a:solidFill>
              </a:rPr>
              <a:t>紅</a:t>
            </a:r>
            <a:r>
              <a:rPr lang="zh-TW" altLang="en-US" dirty="0"/>
              <a:t>邊</a:t>
            </a:r>
            <a:r>
              <a:rPr lang="en-US" altLang="zh-TW" dirty="0"/>
              <a:t>)</a:t>
            </a:r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1873832" y="296553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3903189" y="416266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6491523" y="296684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6494135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3173787" y="540100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518083" y="296684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2490963" y="2187132"/>
            <a:ext cx="4005106" cy="88429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404883" cy="88559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4"/>
          </p:cNvCxnSpPr>
          <p:nvPr/>
        </p:nvCxnSpPr>
        <p:spPr>
          <a:xfrm flipV="1">
            <a:off x="6853030" y="2548639"/>
            <a:ext cx="4546" cy="41820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853030" y="3689860"/>
            <a:ext cx="2612" cy="47748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264696" y="3328353"/>
            <a:ext cx="2226827" cy="8343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3"/>
            <a:endCxn id="60" idx="0"/>
          </p:cNvCxnSpPr>
          <p:nvPr/>
        </p:nvCxnSpPr>
        <p:spPr>
          <a:xfrm flipH="1">
            <a:off x="3535294" y="4779800"/>
            <a:ext cx="473778" cy="62120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5228011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3"/>
            <a:endCxn id="68" idx="0"/>
          </p:cNvCxnSpPr>
          <p:nvPr/>
        </p:nvCxnSpPr>
        <p:spPr>
          <a:xfrm flipH="1">
            <a:off x="5589518" y="3583977"/>
            <a:ext cx="1007888" cy="583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4626203" y="540100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19335" y="41673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1867915" y="54008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867915" y="416266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0"/>
            <a:endCxn id="56" idx="5"/>
          </p:cNvCxnSpPr>
          <p:nvPr/>
        </p:nvCxnSpPr>
        <p:spPr>
          <a:xfrm flipH="1" flipV="1">
            <a:off x="4520320" y="4779800"/>
            <a:ext cx="467390" cy="62120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0"/>
            <a:endCxn id="76" idx="4"/>
          </p:cNvCxnSpPr>
          <p:nvPr/>
        </p:nvCxnSpPr>
        <p:spPr>
          <a:xfrm flipV="1">
            <a:off x="2229422" y="4885683"/>
            <a:ext cx="0" cy="51516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4"/>
            <a:endCxn id="76" idx="0"/>
          </p:cNvCxnSpPr>
          <p:nvPr/>
        </p:nvCxnSpPr>
        <p:spPr>
          <a:xfrm flipH="1">
            <a:off x="2229422" y="3688553"/>
            <a:ext cx="5917" cy="474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0"/>
            <a:endCxn id="57" idx="6"/>
          </p:cNvCxnSpPr>
          <p:nvPr/>
        </p:nvCxnSpPr>
        <p:spPr>
          <a:xfrm flipH="1" flipV="1">
            <a:off x="7214537" y="3328353"/>
            <a:ext cx="966305" cy="83899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99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err="1"/>
              <a:t>GeoSurvComp</a:t>
            </a:r>
            <a:r>
              <a:rPr lang="en-US" altLang="ja-JP" dirty="0"/>
              <a:t> </a:t>
            </a:r>
            <a:r>
              <a:rPr lang="zh-TW" altLang="en-US" dirty="0"/>
              <a:t>石油公司負責探勘某塊地底下的石油含量，這塊地是矩行的，並且為了探勘的方便被切割為許多小塊。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他們使用儀器對每個小塊去探勘。含有石油的小塊稱為一個 </a:t>
            </a:r>
            <a:r>
              <a:rPr lang="en-US" altLang="zh-TW" dirty="0"/>
              <a:t>pocket</a:t>
            </a:r>
            <a:r>
              <a:rPr lang="zh-TW" altLang="en-US" dirty="0"/>
              <a:t>。假如兩個 </a:t>
            </a:r>
            <a:r>
              <a:rPr lang="en-US" altLang="zh-TW" dirty="0"/>
              <a:t>pocket</a:t>
            </a:r>
            <a:r>
              <a:rPr lang="zh-TW" altLang="en-US" dirty="0"/>
              <a:t> 相連，則這兩個 </a:t>
            </a:r>
            <a:r>
              <a:rPr lang="en-US" altLang="zh-TW" dirty="0"/>
              <a:t>pocket</a:t>
            </a:r>
            <a:r>
              <a:rPr lang="zh-TW" altLang="en-US" dirty="0"/>
              <a:t> 屬於同一個 </a:t>
            </a:r>
            <a:r>
              <a:rPr lang="en-US" altLang="zh-TW" dirty="0"/>
              <a:t>oil deposit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zh-TW" altLang="en-US" dirty="0"/>
              <a:t>你的任務就是要找出這塊地包含幾個不同的 </a:t>
            </a:r>
            <a:r>
              <a:rPr lang="en-US" altLang="zh-TW" dirty="0"/>
              <a:t>oil deposit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68608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1 1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2909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3 5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*@*@*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**@**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*@*@*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2533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1 8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@@****@*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2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782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TW" altLang="en-US" sz="4000" dirty="0"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0652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zh-TW" altLang="en-US" dirty="0"/>
              <a:t>輸入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5 5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****@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*@@*@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*@**@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@@@*@ </a:t>
            </a:r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@@**@</a:t>
            </a:r>
          </a:p>
          <a:p>
            <a:pPr marL="0" indent="0">
              <a:buNone/>
            </a:pPr>
            <a:r>
              <a:rPr kumimoji="1" lang="zh-TW" altLang="en-US" dirty="0"/>
              <a:t>輸出</a:t>
            </a:r>
            <a:r>
              <a:rPr kumimoji="1" lang="en-US" altLang="zh-TW" dirty="0"/>
              <a:t>: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>
                <a:latin typeface="Consolas" panose="020B0609020204030204" pitchFamily="49" charset="0"/>
              </a:rPr>
              <a:t>2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47120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count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m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'@'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count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70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F6F7-3466-47B7-B64B-503B2519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572 Oil Deposits 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11BDDC-F996-4D2C-BEB3-95B09904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void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'*'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plot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en-US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‘</a:t>
            </a:r>
            <a:r>
              <a:rPr lang="ja-JP" altLang="ja-JP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en-US" dirty="0">
                <a:solidFill>
                  <a:srgbClr val="669900"/>
                </a:solidFill>
                <a:latin typeface="Consolas" panose="020B0609020204030204" pitchFamily="49" charset="0"/>
                <a:ea typeface="Menlo"/>
              </a:rPr>
              <a:t>’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m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  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dc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0205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4C45FEBF-06C4-4F69-8F68-0DA54BC4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sz="4400" dirty="0"/>
              <a:t>為每拜訪一個</a:t>
            </a:r>
            <a:r>
              <a:rPr lang="zh-TW" altLang="en-US" sz="4400" b="1" dirty="0"/>
              <a:t>未曾拜訪</a:t>
            </a:r>
            <a:r>
              <a:rPr lang="zh-TW" altLang="en-US" sz="4400" dirty="0"/>
              <a:t>節點 </a:t>
            </a:r>
            <a:r>
              <a:rPr lang="en-US" altLang="zh-TW" sz="4400" dirty="0"/>
              <a:t>(</a:t>
            </a:r>
            <a:r>
              <a:rPr lang="zh-TW" altLang="en-US" sz="4400" b="1" dirty="0"/>
              <a:t>拜訪中</a:t>
            </a:r>
            <a:r>
              <a:rPr lang="en-US" altLang="zh-TW" sz="4400" dirty="0"/>
              <a:t>)</a:t>
            </a:r>
          </a:p>
          <a:p>
            <a:pPr marL="457200" lvl="1" indent="0">
              <a:buNone/>
            </a:pPr>
            <a:r>
              <a:rPr lang="zh-TW" altLang="en-US" sz="4400" dirty="0"/>
              <a:t>就往</a:t>
            </a:r>
            <a:r>
              <a:rPr lang="zh-TW" altLang="en-US" sz="4400" b="1" dirty="0">
                <a:solidFill>
                  <a:srgbClr val="CC0000"/>
                </a:solidFill>
              </a:rPr>
              <a:t>所有</a:t>
            </a:r>
            <a:r>
              <a:rPr lang="zh-TW" altLang="en-US" sz="4400" dirty="0">
                <a:solidFill>
                  <a:srgbClr val="CC0000"/>
                </a:solidFill>
              </a:rPr>
              <a:t>鄰點</a:t>
            </a:r>
            <a:r>
              <a:rPr lang="zh-TW" altLang="en-US" sz="4400" dirty="0"/>
              <a:t>拜訪過去</a:t>
            </a: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/>
              <a:t>當</a:t>
            </a:r>
            <a:r>
              <a:rPr lang="zh-TW" altLang="en-US" sz="4400" b="1" dirty="0"/>
              <a:t>拜訪完</a:t>
            </a:r>
            <a:r>
              <a:rPr lang="zh-TW" altLang="en-US" sz="4400" dirty="0"/>
              <a:t>此節點，回第一個拜訪中鄰點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*節點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BFS 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遍歷完會產生一顆樹</a:t>
            </a:r>
            <a:endParaRPr lang="en-US" altLang="zh-TW" sz="44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4400" dirty="0"/>
              <a:t>*</a:t>
            </a:r>
            <a:r>
              <a:rPr lang="zh-TW" altLang="en-US" sz="4400" dirty="0"/>
              <a:t>某節點拜訪完</a:t>
            </a:r>
            <a:r>
              <a:rPr lang="en-US" altLang="zh-TW" sz="4400" dirty="0"/>
              <a:t>:</a:t>
            </a:r>
            <a:r>
              <a:rPr lang="zh-TW" altLang="en-US" sz="4400" dirty="0"/>
              <a:t> 其鄰點都拜訪中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22477414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讀書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r>
              <a:rPr lang="zh-TW" altLang="en-US" sz="4000" u="sng" dirty="0">
                <a:latin typeface="Consolas" panose="020B0609020204030204" pitchFamily="49" charset="0"/>
                <a:hlinkClick r:id="rId2"/>
              </a:rPr>
              <a:t>算法競賽入門經典（第</a:t>
            </a:r>
            <a:r>
              <a:rPr lang="en-US" altLang="zh-TW" sz="4000" u="sng" dirty="0">
                <a:latin typeface="Consolas" panose="020B0609020204030204" pitchFamily="49" charset="0"/>
                <a:hlinkClick r:id="rId2"/>
              </a:rPr>
              <a:t>2</a:t>
            </a:r>
            <a:r>
              <a:rPr lang="zh-TW" altLang="en-US" sz="4000" u="sng" dirty="0">
                <a:latin typeface="Consolas" panose="020B0609020204030204" pitchFamily="49" charset="0"/>
                <a:hlinkClick r:id="rId2"/>
              </a:rPr>
              <a:t>版）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3"/>
              </a:rPr>
              <a:t>挑戰程序設計競賽（第</a:t>
            </a:r>
            <a:r>
              <a:rPr lang="en-US" altLang="zh-TW" sz="4000" u="sng" dirty="0">
                <a:latin typeface="Consolas" panose="020B0609020204030204" pitchFamily="49" charset="0"/>
                <a:hlinkClick r:id="rId3"/>
              </a:rPr>
              <a:t>2</a:t>
            </a:r>
            <a:r>
              <a:rPr lang="zh-TW" altLang="en-US" sz="4000" u="sng" dirty="0">
                <a:latin typeface="Consolas" panose="020B0609020204030204" pitchFamily="49" charset="0"/>
                <a:hlinkClick r:id="rId3"/>
              </a:rPr>
              <a:t>版）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4"/>
              </a:rPr>
              <a:t>資訊之芽</a:t>
            </a:r>
            <a:endParaRPr lang="en-US" altLang="zh-TW" sz="4000" u="sng" dirty="0">
              <a:latin typeface="Consolas" panose="020B0609020204030204" pitchFamily="49" charset="0"/>
            </a:endParaRPr>
          </a:p>
          <a:p>
            <a:r>
              <a:rPr lang="zh-TW" altLang="en-US" sz="4000" u="sng" dirty="0">
                <a:latin typeface="Consolas" panose="020B0609020204030204" pitchFamily="49" charset="0"/>
                <a:hlinkClick r:id="rId5"/>
              </a:rPr>
              <a:t>建中資訊科培訓講義</a:t>
            </a:r>
            <a:endParaRPr lang="en-US" altLang="zh-TW" sz="40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133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看題解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每打完一場比賽就去看別人怎麼寫的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不管該題自己是否已經解出來，別人的想法都值得學習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有時候可以為別人挑毛病，有效率的減少自己出錯率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有時別人比你更勝一籌，用更優雅的方法實作了演算法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80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看題解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不會的題目，不建議先直接看解答，最好先想過一遍，束手無策才去看解答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因為從無到有</a:t>
            </a:r>
            <a:r>
              <a:rPr lang="zh-TW" altLang="en-US" sz="4000" b="1" dirty="0">
                <a:latin typeface="Consolas" panose="020B0609020204030204" pitchFamily="49" charset="0"/>
              </a:rPr>
              <a:t>想法的誕生</a:t>
            </a:r>
            <a:r>
              <a:rPr lang="zh-TW" altLang="en-US" sz="4000" dirty="0">
                <a:latin typeface="Consolas" panose="020B0609020204030204" pitchFamily="49" charset="0"/>
              </a:rPr>
              <a:t>過程很重要，這些幾乎是別人很難教給你的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6309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Joe </a:t>
            </a:r>
            <a:r>
              <a:rPr kumimoji="1" lang="zh-TW" altLang="en-US" dirty="0"/>
              <a:t>在一個迷宮工作，不幸的是，迷宮中有幾處發生火災，</a:t>
            </a:r>
            <a:r>
              <a:rPr kumimoji="1" lang="en-US" altLang="zh-TW" dirty="0"/>
              <a:t>Joe </a:t>
            </a:r>
            <a:r>
              <a:rPr kumimoji="1" lang="zh-TW" altLang="en-US" dirty="0"/>
              <a:t>想要逃離這個迷宮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/>
              <a:t>Joe </a:t>
            </a:r>
            <a:r>
              <a:rPr kumimoji="1" lang="zh-TW" altLang="en-US" dirty="0"/>
              <a:t>和火每分鐘移動一格，可往東西南北四個方向行走，但火每次向四個方向擴散一格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給定一個地圖，給出 </a:t>
            </a:r>
            <a:r>
              <a:rPr kumimoji="1" lang="en-US" altLang="zh-TW" dirty="0"/>
              <a:t>Joe </a:t>
            </a:r>
            <a:r>
              <a:rPr kumimoji="1" lang="zh-TW" altLang="en-US" dirty="0"/>
              <a:t>逃離迷宮的最短時間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9860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輸入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nn-NO" altLang="ja-JP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4 4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####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#JF#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#..# </a:t>
            </a:r>
          </a:p>
          <a:p>
            <a:pPr marL="0" indent="0">
              <a:buNone/>
            </a:pPr>
            <a:r>
              <a:rPr lang="nn-NO" altLang="ja-JP" dirty="0">
                <a:latin typeface="Consolas" panose="020B0609020204030204" pitchFamily="49" charset="0"/>
              </a:rPr>
              <a:t>#..#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輸出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endParaRPr lang="nn-NO" altLang="ja-JP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3</a:t>
            </a:r>
            <a:endParaRPr kumimoji="1"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23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輸入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  <a:r>
              <a:rPr lang="nn-NO" altLang="ja-JP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3 3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###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#J. 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#.F</a:t>
            </a:r>
          </a:p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輸出</a:t>
            </a:r>
            <a:r>
              <a:rPr lang="en-US" altLang="zh-TW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altLang="ja-JP" dirty="0">
                <a:latin typeface="Consolas" panose="020B0609020204030204" pitchFamily="49" charset="0"/>
              </a:rPr>
              <a:t>IMPOSSIBLE</a:t>
            </a:r>
            <a:endParaRPr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681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FA998D-8A2A-4342-A036-0AD57F76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Uva </a:t>
            </a:r>
            <a:r>
              <a:rPr lang="en-US" altLang="ja-JP" dirty="0">
                <a:hlinkClick r:id="rId2"/>
              </a:rPr>
              <a:t>11624 Fire!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B3DAB-6A18-4FEE-8707-4EF35E4E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Consolas" panose="020B0609020204030204" pitchFamily="49" charset="0"/>
              </a:rPr>
              <a:t>第四週教材裡有</a:t>
            </a:r>
            <a:r>
              <a:rPr lang="zh-TW" altLang="en-US" dirty="0">
                <a:latin typeface="Consolas" panose="020B0609020204030204" pitchFamily="49" charset="0"/>
                <a:hlinkClick r:id="rId3"/>
              </a:rPr>
              <a:t>題解</a:t>
            </a:r>
            <a:endParaRPr lang="nn-NO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260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與 </a:t>
            </a:r>
            <a:r>
              <a:rPr lang="en-US" altLang="zh-TW" dirty="0"/>
              <a:t>DFS </a:t>
            </a:r>
            <a:r>
              <a:rPr lang="zh-TW" altLang="en-US" dirty="0"/>
              <a:t>很相似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5091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比較一下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sz="40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0">
              <a:buNone/>
            </a:pPr>
            <a:r>
              <a:rPr lang="zh-TW" altLang="en-US" sz="4000" dirty="0">
                <a:solidFill>
                  <a:schemeClr val="bg2">
                    <a:lumMod val="10000"/>
                  </a:schemeClr>
                </a:solidFill>
              </a:rPr>
              <a:t>各位可能會發現，兩者程式碼非常相似</a:t>
            </a:r>
            <a:endParaRPr lang="en-US" altLang="zh-TW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6B08AA-3E31-450B-8A84-8D58D8E6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385918" cy="21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212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stack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zh-TW" altLang="en-US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66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6959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6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對於某個領域，大致可以分成強者以及弱者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而面對這兩類人，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強者</a:t>
            </a:r>
            <a:r>
              <a:rPr lang="en-US" altLang="zh-TW" sz="4000" dirty="0">
                <a:latin typeface="Consolas" panose="020B0609020204030204" pitchFamily="49" charset="0"/>
              </a:rPr>
              <a:t>:</a:t>
            </a:r>
            <a:r>
              <a:rPr lang="zh-TW" altLang="en-US" sz="4000" dirty="0">
                <a:latin typeface="Consolas" panose="020B0609020204030204" pitchFamily="49" charset="0"/>
              </a:rPr>
              <a:t>把問題</a:t>
            </a:r>
            <a:r>
              <a:rPr lang="zh-TW" altLang="en-US" sz="4000" b="1" dirty="0">
                <a:latin typeface="Consolas" panose="020B0609020204030204" pitchFamily="49" charset="0"/>
              </a:rPr>
              <a:t>清晰</a:t>
            </a:r>
            <a:r>
              <a:rPr lang="zh-TW" altLang="en-US" sz="4000" dirty="0">
                <a:latin typeface="Consolas" panose="020B0609020204030204" pitchFamily="49" charset="0"/>
              </a:rPr>
              <a:t>地描述出來，請教他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弱者</a:t>
            </a:r>
            <a:r>
              <a:rPr lang="en-US" altLang="zh-TW" sz="4000" dirty="0">
                <a:latin typeface="Consolas" panose="020B0609020204030204" pitchFamily="49" charset="0"/>
              </a:rPr>
              <a:t>:</a:t>
            </a:r>
            <a:r>
              <a:rPr lang="zh-TW" altLang="en-US" sz="4000" dirty="0">
                <a:latin typeface="Consolas" panose="020B0609020204030204" pitchFamily="49" charset="0"/>
              </a:rPr>
              <a:t>把解答</a:t>
            </a:r>
            <a:r>
              <a:rPr lang="zh-TW" altLang="en-US" sz="4000" b="1" dirty="0">
                <a:latin typeface="Consolas" panose="020B0609020204030204" pitchFamily="49" charset="0"/>
              </a:rPr>
              <a:t>清晰</a:t>
            </a:r>
            <a:r>
              <a:rPr lang="zh-TW" altLang="en-US" sz="4000" dirty="0">
                <a:latin typeface="Consolas" panose="020B0609020204030204" pitchFamily="49" charset="0"/>
              </a:rPr>
              <a:t>地描述出來，教會他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>
                <a:latin typeface="Consolas" panose="020B0609020204030204" pitchFamily="49" charset="0"/>
              </a:rPr>
              <a:t>事物能清晰表達 </a:t>
            </a:r>
            <a:r>
              <a:rPr lang="ja-JP" altLang="en-US" dirty="0"/>
              <a:t>⇒ </a:t>
            </a:r>
            <a:r>
              <a:rPr lang="zh-TW" altLang="en-US" sz="4000" dirty="0">
                <a:latin typeface="Consolas" panose="020B0609020204030204" pitchFamily="49" charset="0"/>
              </a:rPr>
              <a:t>看出對於事物的掌握度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4000" dirty="0"/>
              <a:t>                              </a:t>
            </a:r>
            <a:r>
              <a:rPr lang="ja-JP" altLang="en-US" sz="4000" dirty="0"/>
              <a:t>⇒ </a:t>
            </a:r>
            <a:r>
              <a:rPr lang="zh-TW" altLang="en-US" sz="4000" dirty="0"/>
              <a:t>能很快的實現演算法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9A15DC-D400-4C23-B11E-07A703772727}"/>
              </a:ext>
            </a:extLst>
          </p:cNvPr>
          <p:cNvSpPr/>
          <p:nvPr/>
        </p:nvSpPr>
        <p:spPr>
          <a:xfrm>
            <a:off x="1127760" y="4602166"/>
            <a:ext cx="9316720" cy="10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4209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複雜度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因為每條邊都會走走看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endParaRPr lang="en-US" altLang="ja-JP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所以複雜度為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O(E)</a:t>
            </a:r>
          </a:p>
          <a:p>
            <a:pPr marL="457200" lvl="1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其中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為原圖的總邊數</a:t>
            </a:r>
            <a:endParaRPr lang="en-US" altLang="ja-JP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09B9FC-A713-48BA-8C70-DA86F48B6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3096"/>
            <a:ext cx="2126804" cy="31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5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3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Data Structures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52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</a:p>
          <a:p>
            <a:r>
              <a:rPr lang="en-US" altLang="zh-TW" dirty="0"/>
              <a:t>Tree</a:t>
            </a:r>
          </a:p>
          <a:p>
            <a:r>
              <a:rPr lang="en-US" altLang="zh-TW" dirty="0"/>
              <a:t>Disjoint sets</a:t>
            </a:r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74" y="3021165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賽後檢討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Graph (</a:t>
            </a:r>
            <a:r>
              <a:rPr lang="zh-TW" altLang="en-US" sz="4000" dirty="0">
                <a:latin typeface="Consolas" panose="020B0609020204030204" pitchFamily="49" charset="0"/>
              </a:rPr>
              <a:t>基本資料結構</a:t>
            </a:r>
            <a:r>
              <a:rPr lang="en-US" altLang="zh-TW" sz="40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4000" dirty="0"/>
              <a:t>map, set and </a:t>
            </a:r>
            <a:r>
              <a:rPr lang="en-US" altLang="zh-TW" sz="4000" dirty="0" err="1"/>
              <a:t>priority_queue</a:t>
            </a:r>
            <a:endParaRPr lang="en-US" altLang="zh-TW" sz="4000" dirty="0"/>
          </a:p>
          <a:p>
            <a:r>
              <a:rPr lang="en-US" altLang="zh-TW" sz="4000" dirty="0">
                <a:latin typeface="Consolas" panose="020B0609020204030204" pitchFamily="49" charset="0"/>
              </a:rPr>
              <a:t>DFS &amp;</a:t>
            </a:r>
            <a:r>
              <a:rPr lang="zh-TW" altLang="en-US" sz="4000" dirty="0">
                <a:latin typeface="Consolas" panose="020B0609020204030204" pitchFamily="49" charset="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</a:rPr>
              <a:t>BFS</a:t>
            </a:r>
          </a:p>
          <a:p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2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組成圖的最基本的元素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沒有方向性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點邊相間的序列，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路徑的起點與終點連接後形成環</a:t>
            </a:r>
            <a:endParaRPr lang="en-US" altLang="zh-TW" dirty="0"/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544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用一個二維陣列 </a:t>
            </a:r>
            <a:r>
              <a:rPr lang="en-US" altLang="zh-TW" dirty="0">
                <a:latin typeface="Monaco" panose="00000400000000000000" pitchFamily="2" charset="0"/>
              </a:rPr>
              <a:t>g[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][j] </a:t>
            </a:r>
            <a:r>
              <a:rPr lang="zh-TW" altLang="en-US" dirty="0"/>
              <a:t>來表示</a:t>
            </a:r>
            <a:r>
              <a:rPr lang="zh-TW" altLang="en-US" dirty="0">
                <a:latin typeface="Monaco" panose="00000400000000000000" pitchFamily="2" charset="0"/>
              </a:rPr>
              <a:t>從 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 </a:t>
            </a:r>
            <a:r>
              <a:rPr lang="zh-TW" altLang="en-US" dirty="0">
                <a:latin typeface="Monaco" panose="00000400000000000000" pitchFamily="2" charset="0"/>
              </a:rPr>
              <a:t>點到 </a:t>
            </a:r>
            <a:r>
              <a:rPr lang="en-US" altLang="zh-TW" dirty="0">
                <a:latin typeface="Monaco" panose="00000400000000000000" pitchFamily="2" charset="0"/>
              </a:rPr>
              <a:t>j </a:t>
            </a:r>
            <a:r>
              <a:rPr lang="zh-TW" altLang="en-US" dirty="0">
                <a:latin typeface="Monaco" panose="00000400000000000000" pitchFamily="2" charset="0"/>
              </a:rPr>
              <a:t>點的距離</a:t>
            </a:r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通常會有一個特殊的值來表示無法到達的情況</a:t>
            </a:r>
            <a:endParaRPr lang="en-US" altLang="zh-TW" dirty="0"/>
          </a:p>
          <a:p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or -1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常用 </a:t>
            </a:r>
            <a:r>
              <a:rPr lang="en-US" altLang="zh-TW" dirty="0"/>
              <a:t>vector </a:t>
            </a:r>
            <a:r>
              <a:rPr lang="zh-TW" altLang="en-US" dirty="0"/>
              <a:t>表示一張圖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vector&lt;int&gt; e[N];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int from, to;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while (</a:t>
            </a:r>
            <a:r>
              <a:rPr lang="en-US" altLang="zh-TW" dirty="0" err="1">
                <a:latin typeface="Monaco" panose="00000400000000000000" pitchFamily="2" charset="0"/>
              </a:rPr>
              <a:t>cin</a:t>
            </a:r>
            <a:r>
              <a:rPr lang="en-US" altLang="zh-TW" dirty="0">
                <a:latin typeface="Monaco" panose="00000400000000000000" pitchFamily="2" charset="0"/>
              </a:rPr>
              <a:t> &gt;&gt; from &gt;&gt; to) {</a:t>
            </a:r>
          </a:p>
          <a:p>
            <a:pPr marL="0" indent="0">
              <a:buNone/>
            </a:pPr>
            <a:r>
              <a:rPr lang="zh-TW" altLang="en-US" dirty="0">
                <a:latin typeface="Monaco" panose="00000400000000000000" pitchFamily="2" charset="0"/>
              </a:rPr>
              <a:t>  </a:t>
            </a:r>
            <a:r>
              <a:rPr lang="en-US" altLang="zh-TW" dirty="0">
                <a:latin typeface="Monaco" panose="00000400000000000000" pitchFamily="2" charset="0"/>
              </a:rPr>
              <a:t>e[from].</a:t>
            </a:r>
            <a:r>
              <a:rPr lang="en-US" altLang="zh-TW" dirty="0" err="1">
                <a:latin typeface="Monaco" panose="00000400000000000000" pitchFamily="2" charset="0"/>
              </a:rPr>
              <a:t>push_back</a:t>
            </a:r>
            <a:r>
              <a:rPr lang="en-US" altLang="zh-TW" dirty="0">
                <a:latin typeface="Monaco" panose="00000400000000000000" pitchFamily="2" charset="0"/>
              </a:rPr>
              <a:t>(to);</a:t>
            </a:r>
          </a:p>
          <a:p>
            <a:pPr marL="0" indent="0">
              <a:buNone/>
            </a:pPr>
            <a:r>
              <a:rPr lang="en-US" altLang="zh-TW" dirty="0">
                <a:latin typeface="Monaco" panose="00000400000000000000" pitchFamily="2" charset="0"/>
              </a:rPr>
              <a:t>}</a:t>
            </a:r>
          </a:p>
          <a:p>
            <a:r>
              <a:rPr lang="en-US" altLang="zh-TW" dirty="0">
                <a:latin typeface="Monaco" panose="00000400000000000000" pitchFamily="2" charset="0"/>
              </a:rPr>
              <a:t>e[</a:t>
            </a:r>
            <a:r>
              <a:rPr lang="en-US" altLang="zh-TW" dirty="0" err="1">
                <a:latin typeface="Monaco" panose="00000400000000000000" pitchFamily="2" charset="0"/>
              </a:rPr>
              <a:t>i</a:t>
            </a:r>
            <a:r>
              <a:rPr lang="en-US" altLang="zh-TW" dirty="0">
                <a:latin typeface="Monaco" panose="00000400000000000000" pitchFamily="2" charset="0"/>
              </a:rPr>
              <a:t>]</a:t>
            </a:r>
            <a:r>
              <a:rPr lang="zh-TW" altLang="en-US" dirty="0">
                <a:latin typeface="Monaco" panose="00000400000000000000" pitchFamily="2" charset="0"/>
              </a:rPr>
              <a:t> 代表</a:t>
            </a:r>
            <a:r>
              <a:rPr lang="en-US" altLang="zh-TW" dirty="0">
                <a:latin typeface="Monaco" panose="00000400000000000000" pitchFamily="2" charset="0"/>
              </a:rPr>
              <a:t> i</a:t>
            </a:r>
            <a:r>
              <a:rPr lang="zh-TW" altLang="en-US" dirty="0">
                <a:latin typeface="Monaco" panose="00000400000000000000" pitchFamily="2" charset="0"/>
              </a:rPr>
              <a:t> 能夠走到的點的陣列</a:t>
            </a:r>
            <a:endParaRPr lang="en-US" altLang="zh-TW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dirty="0">
                <a:solidFill>
                  <a:schemeClr val="accent1"/>
                </a:solidFill>
              </a:rPr>
              <a:t>無環</a:t>
            </a:r>
            <a:r>
              <a:rPr lang="zh-TW" altLang="en-US" dirty="0"/>
              <a:t>連通圖</a:t>
            </a:r>
            <a:endParaRPr lang="en-US" altLang="zh-TW" dirty="0"/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節點能反向拜訪的第一個節點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節點能正向拜訪的第一個節點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節點能反向拜訪的所有節點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節點的深度為從根到該節點所經過的邊數</a:t>
            </a:r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一個集合包含所有不相交的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每個非根節點只有一個父節點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160AE-7DCE-4CDD-8F80-DEFF82F1B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zh-TW" altLang="en-US" dirty="0"/>
              <a:t>賽後檢討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85F8AD-06A8-4164-A72B-D09696324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520"/>
            <a:ext cx="9144000" cy="122428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常用手法以及容易忽略的細項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263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有點像是把人分組</a:t>
            </a:r>
            <a:endParaRPr lang="en-US" altLang="zh-TW" dirty="0"/>
          </a:p>
          <a:p>
            <a:r>
              <a:rPr lang="zh-TW" altLang="en-US" dirty="0"/>
              <a:t>不同組不會有相同的元素 </a:t>
            </a:r>
            <a:r>
              <a:rPr lang="en-US" altLang="zh-TW" dirty="0"/>
              <a:t>(</a:t>
            </a:r>
            <a:r>
              <a:rPr lang="zh-TW" altLang="en-US" dirty="0"/>
              <a:t>不能分身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要對組別或是人做大量的操作</a:t>
            </a:r>
          </a:p>
        </p:txBody>
      </p:sp>
    </p:spTree>
    <p:extLst>
      <p:ext uri="{BB962C8B-B14F-4D97-AF65-F5344CB8AC3E}">
        <p14:creationId xmlns:p14="http://schemas.microsoft.com/office/powerpoint/2010/main" val="2718523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將新的人加入組別</a:t>
            </a:r>
            <a:endParaRPr lang="en-US" altLang="zh-TW" dirty="0"/>
          </a:p>
          <a:p>
            <a:r>
              <a:rPr lang="zh-TW" altLang="en-US" dirty="0"/>
              <a:t>將兩個組合併</a:t>
            </a:r>
            <a:endParaRPr lang="en-US" altLang="zh-TW" dirty="0"/>
          </a:p>
          <a:p>
            <a:r>
              <a:rPr lang="zh-TW" altLang="en-US" dirty="0"/>
              <a:t>查詢一個組別的人數</a:t>
            </a:r>
            <a:endParaRPr lang="en-US" altLang="zh-TW" dirty="0"/>
          </a:p>
          <a:p>
            <a:r>
              <a:rPr lang="zh-TW" altLang="en-US" dirty="0"/>
              <a:t>查詢某人屬於哪一組</a:t>
            </a:r>
            <a:endParaRPr lang="en-US" altLang="zh-TW" dirty="0"/>
          </a:p>
          <a:p>
            <a:r>
              <a:rPr lang="zh-TW" altLang="en-US" dirty="0"/>
              <a:t>從某個組刪除一個人 </a:t>
            </a:r>
            <a:r>
              <a:rPr lang="en-US" altLang="zh-TW" dirty="0"/>
              <a:t>(</a:t>
            </a:r>
            <a:r>
              <a:rPr lang="zh-TW" altLang="en-US" dirty="0"/>
              <a:t>較難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990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實作方式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為了能夠快速完成操作，採用以下的方式表達 </a:t>
            </a:r>
            <a:r>
              <a:rPr lang="en-US" altLang="zh-TW" dirty="0"/>
              <a:t>Disjoint sets</a:t>
            </a:r>
          </a:p>
          <a:p>
            <a:r>
              <a:rPr lang="zh-TW" altLang="en-US" dirty="0"/>
              <a:t>以一棵樹來表達一個組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482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Initialization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for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0055"/>
                </a:solidFill>
                <a:latin typeface="Monaco" panose="00000400000000000000" pitchFamily="2" charset="0"/>
                <a:ea typeface="Menlo"/>
              </a:rPr>
              <a:t>1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&lt;=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N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++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373280-0BDF-4D9A-8E97-29E265D3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8674"/>
            <a:ext cx="8048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假設有元素 </a:t>
            </a:r>
            <a:r>
              <a:rPr lang="en-US" altLang="zh-TW" dirty="0"/>
              <a:t>1 ~ 5</a:t>
            </a:r>
            <a:r>
              <a:rPr lang="zh-TW" altLang="en-US" dirty="0"/>
              <a:t>，其中 </a:t>
            </a:r>
            <a:r>
              <a:rPr lang="en-US" altLang="zh-TW" dirty="0"/>
              <a:t>1,2 </a:t>
            </a:r>
            <a:r>
              <a:rPr lang="zh-TW" altLang="en-US" dirty="0"/>
              <a:t>一組，</a:t>
            </a:r>
            <a:r>
              <a:rPr lang="en-US" altLang="zh-TW" dirty="0"/>
              <a:t>3,4,5 </a:t>
            </a:r>
            <a:r>
              <a:rPr lang="zh-TW" altLang="en-US" dirty="0"/>
              <a:t>一組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F5B0C8-BD3B-4680-B463-03C913C9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635"/>
            <a:ext cx="2362200" cy="30861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183CCD-3504-4613-9902-DFAD1CFD10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6795" y="3058160"/>
          <a:ext cx="5291060" cy="14195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8212">
                  <a:extLst>
                    <a:ext uri="{9D8B030D-6E8A-4147-A177-3AD203B41FA5}">
                      <a16:colId xmlns:a16="http://schemas.microsoft.com/office/drawing/2014/main" val="1031166507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214220291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515737581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397686517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4052795844"/>
                    </a:ext>
                  </a:extLst>
                </a:gridCol>
              </a:tblGrid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[1]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[2]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[3]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[4]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[5]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22832"/>
                  </a:ext>
                </a:extLst>
              </a:tr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4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956911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D07C8A0-8C06-4FFE-9EFE-937A944A9132}"/>
              </a:ext>
            </a:extLst>
          </p:cNvPr>
          <p:cNvSpPr txBox="1"/>
          <p:nvPr/>
        </p:nvSpPr>
        <p:spPr>
          <a:xfrm>
            <a:off x="3693343" y="3167390"/>
            <a:ext cx="14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onaco" panose="00000400000000000000" pitchFamily="2" charset="0"/>
              </a:rPr>
              <a:t>group[]</a:t>
            </a:r>
            <a:endParaRPr lang="zh-TW" altLang="en-US" sz="28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5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{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if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])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return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;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return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]);</a:t>
            </a:r>
            <a:endParaRPr lang="en-US" altLang="zh-TW" dirty="0">
              <a:solidFill>
                <a:srgbClr val="999999"/>
              </a:solidFill>
              <a:latin typeface="Monaco" panose="00000400000000000000" pitchFamily="2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}</a:t>
            </a:r>
            <a:r>
              <a:rPr lang="zh-TW" altLang="zh-TW" sz="3200" dirty="0">
                <a:latin typeface="Monaco" panose="00000400000000000000" pitchFamily="2" charset="0"/>
              </a:rPr>
              <a:t> </a:t>
            </a:r>
            <a:endParaRPr lang="zh-TW" altLang="zh-TW" sz="72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FBDE23-3FD2-4FDB-BD89-F43A7048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635"/>
            <a:ext cx="3971925" cy="206692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F8482C-257A-459B-8F13-72B8D64C5E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2322" y="2841343"/>
          <a:ext cx="5291060" cy="14195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8212">
                  <a:extLst>
                    <a:ext uri="{9D8B030D-6E8A-4147-A177-3AD203B41FA5}">
                      <a16:colId xmlns:a16="http://schemas.microsoft.com/office/drawing/2014/main" val="1031166507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214220291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515737581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3976865170"/>
                    </a:ext>
                  </a:extLst>
                </a:gridCol>
                <a:gridCol w="1058212">
                  <a:extLst>
                    <a:ext uri="{9D8B030D-6E8A-4147-A177-3AD203B41FA5}">
                      <a16:colId xmlns:a16="http://schemas.microsoft.com/office/drawing/2014/main" val="4052795844"/>
                    </a:ext>
                  </a:extLst>
                </a:gridCol>
              </a:tblGrid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[1]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[2]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[3]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[4]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[5]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22832"/>
                  </a:ext>
                </a:extLst>
              </a:tr>
              <a:tr h="7097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1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Monaco" panose="00000400000000000000" pitchFamily="2" charset="0"/>
                        </a:rPr>
                        <a:t>3</a:t>
                      </a:r>
                      <a:endParaRPr lang="zh-TW" altLang="en-US" sz="2400" dirty="0">
                        <a:latin typeface="Monaco" panose="000004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956911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82E6757C-9881-49D2-AC74-DA4A5D59E6BE}"/>
              </a:ext>
            </a:extLst>
          </p:cNvPr>
          <p:cNvSpPr txBox="1"/>
          <p:nvPr/>
        </p:nvSpPr>
        <p:spPr>
          <a:xfrm>
            <a:off x="4118870" y="2950573"/>
            <a:ext cx="14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onaco" panose="00000400000000000000" pitchFamily="2" charset="0"/>
              </a:rPr>
              <a:t>group[]</a:t>
            </a:r>
            <a:endParaRPr lang="zh-TW" altLang="en-US" sz="2800" dirty="0">
              <a:latin typeface="Monac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1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zh-TW" altLang="en-US" sz="4000" dirty="0"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41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Union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void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Union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u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,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0077AA"/>
                </a:solidFill>
                <a:latin typeface="Monaco" panose="00000400000000000000" pitchFamily="2" charset="0"/>
                <a:ea typeface="Menlo"/>
              </a:rPr>
              <a:t>int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</a:t>
            </a: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{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 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group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[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u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)]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9A6E3A"/>
                </a:solidFill>
                <a:latin typeface="Monaco" panose="00000400000000000000" pitchFamily="2" charset="0"/>
                <a:ea typeface="Menlo"/>
              </a:rPr>
              <a:t>=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 </a:t>
            </a:r>
            <a:r>
              <a:rPr lang="zh-TW" altLang="zh-TW" dirty="0">
                <a:solidFill>
                  <a:srgbClr val="DD4A68"/>
                </a:solidFill>
                <a:latin typeface="Monaco" panose="00000400000000000000" pitchFamily="2" charset="0"/>
                <a:ea typeface="Menlo"/>
              </a:rPr>
              <a:t>Find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(</a:t>
            </a:r>
            <a:r>
              <a:rPr lang="zh-TW" altLang="zh-TW" dirty="0">
                <a:solidFill>
                  <a:srgbClr val="333333"/>
                </a:solidFill>
                <a:latin typeface="Monaco" panose="00000400000000000000" pitchFamily="2" charset="0"/>
                <a:ea typeface="Menlo"/>
              </a:rPr>
              <a:t>v</a:t>
            </a: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);</a:t>
            </a:r>
            <a:endParaRPr lang="en-US" altLang="zh-TW" dirty="0">
              <a:solidFill>
                <a:srgbClr val="333333"/>
              </a:solidFill>
              <a:latin typeface="Monaco" panose="00000400000000000000" pitchFamily="2" charset="0"/>
              <a:ea typeface="Menlo"/>
            </a:endParaRPr>
          </a:p>
          <a:p>
            <a:pPr marL="0" indent="0">
              <a:buNone/>
            </a:pPr>
            <a:r>
              <a:rPr lang="zh-TW" altLang="zh-TW" dirty="0">
                <a:solidFill>
                  <a:srgbClr val="999999"/>
                </a:solidFill>
                <a:latin typeface="Monaco" panose="00000400000000000000" pitchFamily="2" charset="0"/>
                <a:ea typeface="Menlo"/>
              </a:rPr>
              <a:t>}</a:t>
            </a:r>
            <a:endParaRPr lang="zh-TW" altLang="en-US" dirty="0">
              <a:latin typeface="Monaco" panose="00000400000000000000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62CFBA6-7AC0-4B97-9506-2B43F9AFB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18"/>
          <a:stretch/>
        </p:blipFill>
        <p:spPr>
          <a:xfrm>
            <a:off x="4270342" y="3324486"/>
            <a:ext cx="1190134" cy="308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4CE2B9-0609-450C-9866-A217212F5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76"/>
          <a:stretch/>
        </p:blipFill>
        <p:spPr>
          <a:xfrm>
            <a:off x="2959229" y="3388257"/>
            <a:ext cx="1113149" cy="30861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86DC2E3-64EE-40D2-A1FF-6224CA074D5F}"/>
              </a:ext>
            </a:extLst>
          </p:cNvPr>
          <p:cNvCxnSpPr>
            <a:cxnSpLocks/>
          </p:cNvCxnSpPr>
          <p:nvPr/>
        </p:nvCxnSpPr>
        <p:spPr>
          <a:xfrm flipH="1">
            <a:off x="4072378" y="3723588"/>
            <a:ext cx="3393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51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-0.0375 -1.48148E-6 C -0.0543 -1.48148E-6 -0.07487 -0.05208 -0.07487 -0.09421 L -0.07487 -0.1884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7 -0.18727 L -0.07487 -0.18727 C -0.0638 -0.1875 -0.05273 -0.18866 -0.04167 -0.18866 C -0.0237 -0.18866 -0.02279 -0.18958 -0.0293 -0.18565 C -0.0362 -0.18611 -0.04323 -0.18634 -0.05013 -0.18727 C -0.05104 -0.18727 -0.05169 -0.18866 -0.05247 -0.18866 C -0.06029 -0.18866 -0.06797 -0.1875 -0.07565 -0.18727 C -0.07643 -0.1868 -0.07799 -0.18727 -0.07799 -0.18565 C -0.07799 -0.18333 -0.07292 -0.18171 -0.07252 -0.18148 C -0.06953 -0.18194 -0.0664 -0.18241 -0.06328 -0.18287 C -0.06172 -0.18333 -0.06015 -0.18379 -0.05872 -0.18426 C -0.05768 -0.18472 -0.05664 -0.18542 -0.0556 -0.18565 C -0.05299 -0.18634 -0.05039 -0.18634 -0.04792 -0.18727 C -0.04401 -0.18819 -0.0362 -0.1912 -0.0362 -0.1912 L -0.02239 -0.18981 C -0.02031 -0.18889 -0.02643 -0.18727 -0.02851 -0.18727 L -0.07409 -0.18565 C -0.07487 -0.18472 -0.07565 -0.18379 -0.07643 -0.18287 C -0.07721 -0.18241 -0.07956 -0.18148 -0.07877 -0.18148 C -0.07174 -0.18148 -0.06901 -0.18449 -0.06172 -0.18565 C -0.04557 -0.18842 -0.05039 -0.18727 -0.07643 -0.18565 C -0.07773 -0.18542 -0.07956 -0.18634 -0.08034 -0.18426 C -0.08086 -0.18287 -0.0789 -0.18171 -0.07799 -0.18148 L -0.0556 -0.18287 L -0.04792 -0.18426 C -0.04127 -0.18565 -0.03971 -0.18657 -0.03242 -0.18727 C -0.0293 -0.18727 -0.02617 -0.18727 -0.02318 -0.18727 L -0.07487 -0.18727 Z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Disjoint sets</a:t>
            </a:r>
            <a:r>
              <a:rPr lang="zh-TW" altLang="en-US" dirty="0"/>
              <a:t> </a:t>
            </a:r>
            <a:r>
              <a:rPr lang="en-US" altLang="zh-TW" dirty="0"/>
              <a:t>Union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</a:rPr>
              <a:t>範例</a:t>
            </a:r>
            <a:r>
              <a:rPr lang="zh-TW" altLang="en-US" b="1" dirty="0">
                <a:solidFill>
                  <a:srgbClr val="333333"/>
                </a:solidFill>
              </a:rPr>
              <a:t> </a:t>
            </a:r>
            <a:r>
              <a:rPr lang="en-US" altLang="zh-TW" b="1" dirty="0" err="1">
                <a:solidFill>
                  <a:srgbClr val="337AB7"/>
                </a:solidFill>
                <a:hlinkClick r:id="rId2"/>
              </a:rPr>
              <a:t>UVa</a:t>
            </a:r>
            <a:r>
              <a:rPr lang="en-US" altLang="zh-TW" b="1" dirty="0">
                <a:solidFill>
                  <a:srgbClr val="337AB7"/>
                </a:solidFill>
                <a:hlinkClick r:id="rId2"/>
              </a:rPr>
              <a:t> OJ 879 Circuit Net</a:t>
            </a:r>
            <a:endParaRPr lang="en-US" altLang="zh-TW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92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85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4D3CE3-3DC8-424D-AC3B-69E9B3CB0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map, set and priority_queue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B5146F-C350-43D9-A62B-D1392B23E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dirty="0"/>
              <a:t>好用的 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altLang="zh-TW" dirty="0"/>
              <a:t>tandard </a:t>
            </a:r>
            <a:r>
              <a:rPr lang="en-US" altLang="zh-TW" dirty="0">
                <a:solidFill>
                  <a:srgbClr val="FF0000"/>
                </a:solidFill>
              </a:rPr>
              <a:t>T</a:t>
            </a:r>
            <a:r>
              <a:rPr lang="en-US" altLang="zh-TW" dirty="0"/>
              <a:t>emplate </a:t>
            </a:r>
            <a:r>
              <a:rPr lang="en-US" altLang="zh-TW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ibrary</a:t>
            </a:r>
            <a:r>
              <a:rPr lang="zh-TW" altLang="en-US" dirty="0"/>
              <a:t> 第三彈</a:t>
            </a:r>
          </a:p>
        </p:txBody>
      </p:sp>
    </p:spTree>
    <p:extLst>
      <p:ext uri="{BB962C8B-B14F-4D97-AF65-F5344CB8AC3E}">
        <p14:creationId xmlns:p14="http://schemas.microsoft.com/office/powerpoint/2010/main" val="1984770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B59EF-423D-4ED6-888A-9101842E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map, set and priority_queue</a:t>
            </a:r>
            <a:r>
              <a:rPr lang="zh-TW" altLang="en-US" dirty="0"/>
              <a:t> 共同特色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C2A6E-92D4-4E15-8975-F4B00CCE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4202"/>
            <a:ext cx="10515600" cy="3282760"/>
          </a:xfrm>
        </p:spPr>
        <p:txBody>
          <a:bodyPr/>
          <a:lstStyle/>
          <a:p>
            <a:r>
              <a:rPr lang="zh-TW" altLang="en-US" dirty="0"/>
              <a:t>依照給定的規則儲存。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262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19764-E3E7-4A7B-92CF-89A07717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811"/>
            <a:ext cx="4838700" cy="344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i="1" dirty="0"/>
              <a:t>用</a:t>
            </a:r>
            <a:r>
              <a:rPr lang="zh-TW" altLang="en-US" sz="2400" b="1" i="1" dirty="0"/>
              <a:t>整數</a:t>
            </a:r>
            <a:r>
              <a:rPr lang="zh-TW" altLang="en-US" sz="2400" i="1" dirty="0"/>
              <a:t>索引找資料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a[5] = {3, 7, 2, 7, 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a[3]; //7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a[1]; //7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cout &lt;&lt; a[0]; //3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11323F5-8142-48A6-9221-A721A21EC7D4}"/>
              </a:ext>
            </a:extLst>
          </p:cNvPr>
          <p:cNvSpPr txBox="1">
            <a:spLocks/>
          </p:cNvSpPr>
          <p:nvPr/>
        </p:nvSpPr>
        <p:spPr>
          <a:xfrm>
            <a:off x="5943600" y="3229761"/>
            <a:ext cx="5410200" cy="294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考慮下列情況：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從名字查詢年齡，需要怎麼規劃儲存與查詢的方法？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16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19764-E3E7-4A7B-92CF-89A07717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811"/>
            <a:ext cx="4838700" cy="287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i="1" dirty="0"/>
              <a:t>用</a:t>
            </a:r>
            <a:r>
              <a:rPr lang="zh-TW" altLang="en-US" sz="2400" b="1" i="1" dirty="0"/>
              <a:t>整數</a:t>
            </a:r>
            <a:r>
              <a:rPr lang="zh-TW" altLang="en-US" sz="2400" i="1" dirty="0"/>
              <a:t>索引找資料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a[5] = {3, 7, 2, 7, 5};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AB95823-AF54-452B-B860-2250E40258EB}"/>
              </a:ext>
            </a:extLst>
          </p:cNvPr>
          <p:cNvSpPr txBox="1"/>
          <p:nvPr/>
        </p:nvSpPr>
        <p:spPr>
          <a:xfrm>
            <a:off x="2615923" y="4369659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A75447-01F2-4265-B3C5-4FF105C4E961}"/>
              </a:ext>
            </a:extLst>
          </p:cNvPr>
          <p:cNvSpPr txBox="1"/>
          <p:nvPr/>
        </p:nvSpPr>
        <p:spPr>
          <a:xfrm>
            <a:off x="1006679" y="4924338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85168D0-5F37-482F-9B3E-EF4BF300DF8C}"/>
              </a:ext>
            </a:extLst>
          </p:cNvPr>
          <p:cNvCxnSpPr>
            <a:cxnSpLocks/>
          </p:cNvCxnSpPr>
          <p:nvPr/>
        </p:nvCxnSpPr>
        <p:spPr>
          <a:xfrm flipH="1" flipV="1">
            <a:off x="1300294" y="3565321"/>
            <a:ext cx="536895" cy="134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7563AA5-0ACA-499F-946B-1BD7765D53F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055304" y="3506599"/>
            <a:ext cx="1024898" cy="86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18BBCE44-2F56-4BBF-81CF-3FE73895E439}"/>
              </a:ext>
            </a:extLst>
          </p:cNvPr>
          <p:cNvSpPr txBox="1">
            <a:spLocks/>
          </p:cNvSpPr>
          <p:nvPr/>
        </p:nvSpPr>
        <p:spPr>
          <a:xfrm>
            <a:off x="5943600" y="3229761"/>
            <a:ext cx="5410200" cy="294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資料型態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可以自由定義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索引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卻只能是整數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4415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3FCC41-8E02-4636-9B4A-D3EAFA21B9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1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  <a:sym typeface="Wingdings" panose="05000000000000000000" pitchFamily="2" charset="2"/>
              </a:rPr>
              <a:t>char,string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&gt; mymap;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mymap['a']="an element";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mymap['b']="another element";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mymap['c']=mymap['b'];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mymap['b']; //another element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mymap['a']; //an element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FFADC0-5718-4F09-9364-A8CFD795F845}"/>
              </a:ext>
            </a:extLst>
          </p:cNvPr>
          <p:cNvSpPr txBox="1"/>
          <p:nvPr/>
        </p:nvSpPr>
        <p:spPr>
          <a:xfrm>
            <a:off x="7945992" y="4533289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E5F0C4-23DC-42E0-9537-6D0181FCBA19}"/>
              </a:ext>
            </a:extLst>
          </p:cNvPr>
          <p:cNvSpPr txBox="1"/>
          <p:nvPr/>
        </p:nvSpPr>
        <p:spPr>
          <a:xfrm>
            <a:off x="9726337" y="4957982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33F46B7-F23E-4FAF-AD44-EEA282828BA7}"/>
              </a:ext>
            </a:extLst>
          </p:cNvPr>
          <p:cNvCxnSpPr>
            <a:cxnSpLocks/>
          </p:cNvCxnSpPr>
          <p:nvPr/>
        </p:nvCxnSpPr>
        <p:spPr>
          <a:xfrm flipH="1" flipV="1">
            <a:off x="9724174" y="3512469"/>
            <a:ext cx="832674" cy="142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39ED42-EFDC-4028-A806-1EC4B557A9E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410271" y="3512469"/>
            <a:ext cx="238779" cy="102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7226E4D-4506-4EA5-8DA5-55C225817A6E}"/>
              </a:ext>
            </a:extLst>
          </p:cNvPr>
          <p:cNvSpPr txBox="1">
            <a:spLocks/>
          </p:cNvSpPr>
          <p:nvPr/>
        </p:nvSpPr>
        <p:spPr>
          <a:xfrm>
            <a:off x="7534012" y="3136201"/>
            <a:ext cx="4498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  <a:sym typeface="Wingdings" panose="05000000000000000000" pitchFamily="2" charset="2"/>
              </a:rPr>
              <a:t>char,string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&gt; mymap;</a:t>
            </a:r>
          </a:p>
        </p:txBody>
      </p:sp>
    </p:spTree>
    <p:extLst>
      <p:ext uri="{BB962C8B-B14F-4D97-AF65-F5344CB8AC3E}">
        <p14:creationId xmlns:p14="http://schemas.microsoft.com/office/powerpoint/2010/main" val="424587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DEA79-3CE8-4133-8A9B-71D36601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</a:t>
            </a:r>
            <a:r>
              <a:rPr lang="zh-TW" altLang="en-US" dirty="0"/>
              <a:t>好用的代價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53FCC41-8E02-4636-9B4A-D3EAFA21B99F}"/>
              </a:ext>
            </a:extLst>
          </p:cNvPr>
          <p:cNvSpPr txBox="1">
            <a:spLocks/>
          </p:cNvSpPr>
          <p:nvPr/>
        </p:nvSpPr>
        <p:spPr>
          <a:xfrm>
            <a:off x="838200" y="3003259"/>
            <a:ext cx="4838700" cy="317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mymap['b']="apple";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mymap['b’];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新增與取值的操作為</a:t>
            </a:r>
            <a:r>
              <a:rPr lang="en-US" altLang="zh-TW" dirty="0"/>
              <a:t>O(logN)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B578651-3B46-46F9-B259-59C9C16879BA}"/>
              </a:ext>
            </a:extLst>
          </p:cNvPr>
          <p:cNvSpPr txBox="1">
            <a:spLocks/>
          </p:cNvSpPr>
          <p:nvPr/>
        </p:nvSpPr>
        <p:spPr>
          <a:xfrm>
            <a:off x="5676900" y="3003258"/>
            <a:ext cx="4838700" cy="317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a[0]=18;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cout</a:t>
            </a:r>
            <a:r>
              <a:rPr lang="zh-TW" altLang="en-US" sz="24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  <a:sym typeface="Wingdings" panose="05000000000000000000" pitchFamily="2" charset="2"/>
              </a:rPr>
              <a:t>&lt;&lt; a[0];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新增與取值的操作為</a:t>
            </a:r>
            <a:r>
              <a:rPr lang="en-US" altLang="zh-TW" dirty="0"/>
              <a:t>O(1)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6631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75E91-B668-4807-82BE-3B993B75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 </a:t>
            </a:r>
            <a:r>
              <a:rPr lang="zh-TW" altLang="en-US" dirty="0"/>
              <a:t>遍歷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B322B-925A-4C07-BD20-2D1BC57E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466"/>
            <a:ext cx="10515600" cy="4773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map&lt;</a:t>
            </a:r>
            <a:r>
              <a:rPr lang="en-US" altLang="zh-TW" sz="2400" dirty="0" err="1">
                <a:latin typeface="Consolas" panose="020B0609020204030204" pitchFamily="49" charset="0"/>
              </a:rPr>
              <a:t>char,int</a:t>
            </a:r>
            <a:r>
              <a:rPr lang="en-US" altLang="zh-TW" sz="2400" dirty="0">
                <a:latin typeface="Consolas" panose="020B0609020204030204" pitchFamily="49" charset="0"/>
              </a:rPr>
              <a:t>&gt; mymap;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mymap['b'] = 100, mymap['a'] = 200, mymap['c'] = 300;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mymap.begin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mymap.end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cout &lt;&lt; it-&gt;first &lt;&lt; " =&gt; " &lt;&lt; it-&gt;second &lt;&lt; </a:t>
            </a:r>
            <a:r>
              <a:rPr lang="en-US" altLang="zh-TW" sz="2400" dirty="0" err="1">
                <a:latin typeface="Consolas" panose="020B0609020204030204" pitchFamily="49" charset="0"/>
              </a:rPr>
              <a:t>endl</a:t>
            </a:r>
            <a:r>
              <a:rPr lang="en-US" altLang="zh-TW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a =&gt; 200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b =&gt; 100</a:t>
            </a:r>
          </a:p>
          <a:p>
            <a:pPr marL="0" indent="0">
              <a:buNone/>
            </a:pPr>
            <a:r>
              <a:rPr lang="pt-BR" altLang="zh-TW" sz="2400" i="1" dirty="0">
                <a:latin typeface="Consolas" panose="020B0609020204030204" pitchFamily="49" charset="0"/>
              </a:rPr>
              <a:t>c =&gt; 300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4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en-US" altLang="zh-TW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TW" altLang="en-US" sz="40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3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90C78-592A-4620-89B6-F553CAA8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map member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E45C1-7749-4EA9-9CA1-53F072F85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9428"/>
            <a:ext cx="10515600" cy="2997534"/>
          </a:xfrm>
        </p:spPr>
        <p:txBody>
          <a:bodyPr>
            <a:normAutofit/>
          </a:bodyPr>
          <a:lstStyle/>
          <a:p>
            <a:r>
              <a:rPr lang="en-US" altLang="zh-TW" dirty="0"/>
              <a:t>map::size</a:t>
            </a:r>
          </a:p>
          <a:p>
            <a:r>
              <a:rPr lang="en-US" altLang="zh-TW" dirty="0"/>
              <a:t>map::clear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461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5086"/>
            <a:ext cx="10515600" cy="3651876"/>
          </a:xfrm>
        </p:spPr>
        <p:txBody>
          <a:bodyPr>
            <a:normAutofit/>
          </a:bodyPr>
          <a:lstStyle/>
          <a:p>
            <a:r>
              <a:rPr lang="zh-TW" altLang="en-US" dirty="0"/>
              <a:t>第一行有一個整數</a:t>
            </a:r>
            <a:r>
              <a:rPr lang="en-US" altLang="zh-TW" dirty="0"/>
              <a:t>N</a:t>
            </a:r>
            <a:r>
              <a:rPr lang="zh-TW" altLang="en-US" dirty="0"/>
              <a:t>，代表之後兩行各有</a:t>
            </a:r>
            <a:r>
              <a:rPr lang="en-US" altLang="zh-TW" dirty="0"/>
              <a:t>N</a:t>
            </a:r>
            <a:r>
              <a:rPr lang="zh-TW" altLang="en-US" dirty="0"/>
              <a:t>個整數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DAA30B-EC44-4299-9A21-9848635862A8}"/>
              </a:ext>
            </a:extLst>
          </p:cNvPr>
          <p:cNvSpPr/>
          <p:nvPr/>
        </p:nvSpPr>
        <p:spPr>
          <a:xfrm>
            <a:off x="1403758" y="3620829"/>
            <a:ext cx="2195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5</a:t>
            </a:r>
          </a:p>
          <a:p>
            <a:r>
              <a:rPr lang="en-US" altLang="zh-TW" sz="2400" dirty="0"/>
              <a:t>1 2 3 4 5</a:t>
            </a:r>
          </a:p>
          <a:p>
            <a:r>
              <a:rPr lang="en-US" altLang="zh-TW" sz="2400" dirty="0"/>
              <a:t>2 4 7 11 3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8120177D-B128-4D39-B627-01D49E3F4BE4}"/>
              </a:ext>
            </a:extLst>
          </p:cNvPr>
          <p:cNvSpPr/>
          <p:nvPr/>
        </p:nvSpPr>
        <p:spPr>
          <a:xfrm>
            <a:off x="673916" y="3791824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925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>
            <a:normAutofit/>
          </a:bodyPr>
          <a:lstStyle/>
          <a:p>
            <a:r>
              <a:rPr lang="zh-TW" altLang="en-US" dirty="0"/>
              <a:t>第二、三行有</a:t>
            </a:r>
            <a:r>
              <a:rPr lang="en-US" altLang="zh-TW" dirty="0"/>
              <a:t>N</a:t>
            </a:r>
            <a:r>
              <a:rPr lang="zh-TW" altLang="en-US" dirty="0"/>
              <a:t>個整數，是 </a:t>
            </a:r>
            <a:r>
              <a:rPr lang="en-US" altLang="zh-TW" dirty="0"/>
              <a:t>A</a:t>
            </a:r>
            <a:r>
              <a:rPr lang="en-US" altLang="zh-TW" baseline="-25000" dirty="0"/>
              <a:t>1</a:t>
            </a:r>
            <a:r>
              <a:rPr lang="zh-TW" altLang="en-US" baseline="-25000" dirty="0"/>
              <a:t> </a:t>
            </a:r>
            <a:r>
              <a:rPr lang="zh-TW" altLang="en-US" dirty="0"/>
              <a:t>～</a:t>
            </a:r>
            <a:r>
              <a:rPr lang="en-US" altLang="zh-TW" dirty="0"/>
              <a:t> A</a:t>
            </a:r>
            <a:r>
              <a:rPr lang="en-US" altLang="zh-TW" baseline="-25000" dirty="0"/>
              <a:t>N</a:t>
            </a:r>
            <a:r>
              <a:rPr lang="zh-TW" altLang="en-US" baseline="-25000" dirty="0"/>
              <a:t> </a:t>
            </a:r>
            <a:r>
              <a:rPr lang="zh-TW" altLang="en-US" dirty="0"/>
              <a:t>以及 </a:t>
            </a:r>
            <a:r>
              <a:rPr lang="en-US" altLang="zh-TW" dirty="0"/>
              <a:t>B</a:t>
            </a:r>
            <a:r>
              <a:rPr lang="en-US" altLang="zh-TW" baseline="-25000" dirty="0"/>
              <a:t>1</a:t>
            </a:r>
            <a:r>
              <a:rPr lang="zh-TW" altLang="en-US" baseline="-25000" dirty="0"/>
              <a:t> </a:t>
            </a:r>
            <a:r>
              <a:rPr lang="zh-TW" altLang="en-US" dirty="0"/>
              <a:t>～</a:t>
            </a:r>
            <a:r>
              <a:rPr lang="en-US" altLang="zh-TW" dirty="0"/>
              <a:t> B</a:t>
            </a:r>
            <a:r>
              <a:rPr lang="en-US" altLang="zh-TW" baseline="-25000" dirty="0"/>
              <a:t>N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72C9E5-D60A-45EE-94D5-556B56E1324C}"/>
              </a:ext>
            </a:extLst>
          </p:cNvPr>
          <p:cNvSpPr/>
          <p:nvPr/>
        </p:nvSpPr>
        <p:spPr>
          <a:xfrm>
            <a:off x="1403758" y="3620829"/>
            <a:ext cx="2195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5</a:t>
            </a:r>
          </a:p>
          <a:p>
            <a:r>
              <a:rPr lang="en-US" altLang="zh-TW" sz="2400" dirty="0"/>
              <a:t>1 2 3 4 5</a:t>
            </a:r>
          </a:p>
          <a:p>
            <a:r>
              <a:rPr lang="en-US" altLang="zh-TW" sz="2400" dirty="0"/>
              <a:t>2 4 7 11 3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29D34F1-308F-4E4E-871F-E90B659235F7}"/>
              </a:ext>
            </a:extLst>
          </p:cNvPr>
          <p:cNvSpPr/>
          <p:nvPr/>
        </p:nvSpPr>
        <p:spPr>
          <a:xfrm>
            <a:off x="673916" y="4137103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9848F8C0-2ED4-44EA-BD24-3FC4DEFB4EE6}"/>
              </a:ext>
            </a:extLst>
          </p:cNvPr>
          <p:cNvSpPr/>
          <p:nvPr/>
        </p:nvSpPr>
        <p:spPr>
          <a:xfrm>
            <a:off x="673916" y="4479130"/>
            <a:ext cx="729842" cy="167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832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E5565-B008-4075-9AD9-4588D2FD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F29802-676E-412A-82BB-F1D0A896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753"/>
            <a:ext cx="10515600" cy="3551209"/>
          </a:xfrm>
        </p:spPr>
        <p:txBody>
          <a:bodyPr>
            <a:normAutofit/>
          </a:bodyPr>
          <a:lstStyle/>
          <a:p>
            <a:r>
              <a:rPr lang="zh-TW" altLang="en-US" dirty="0"/>
              <a:t>請問選出實數 </a:t>
            </a:r>
            <a:r>
              <a:rPr lang="en-US" altLang="zh-TW" dirty="0"/>
              <a:t>D</a:t>
            </a:r>
            <a:r>
              <a:rPr lang="zh-TW" altLang="en-US" dirty="0"/>
              <a:t> 做一個操作後形成新的數列 </a:t>
            </a:r>
            <a:r>
              <a:rPr lang="en-US" altLang="zh-TW" dirty="0"/>
              <a:t>C</a:t>
            </a:r>
          </a:p>
          <a:p>
            <a:pPr marL="0" indent="0">
              <a:buNone/>
            </a:pPr>
            <a:r>
              <a:rPr lang="en-US" altLang="zh-TW" dirty="0"/>
              <a:t>	A</a:t>
            </a:r>
            <a:r>
              <a:rPr lang="en-US" altLang="zh-TW" baseline="-25000" dirty="0"/>
              <a:t>i </a:t>
            </a:r>
            <a:r>
              <a:rPr lang="en-US" altLang="zh-TW" dirty="0"/>
              <a:t>x D + B</a:t>
            </a:r>
            <a:r>
              <a:rPr lang="en-US" altLang="zh-TW" baseline="-25000" dirty="0"/>
              <a:t>i </a:t>
            </a:r>
            <a:r>
              <a:rPr lang="zh-TW" altLang="en-US" baseline="-25000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r>
              <a:rPr lang="en-US" altLang="zh-TW" baseline="-25000" dirty="0"/>
              <a:t>i</a:t>
            </a:r>
          </a:p>
          <a:p>
            <a:pPr marL="0" indent="0">
              <a:buNone/>
            </a:pPr>
            <a:endParaRPr lang="en-US" altLang="zh-TW" baseline="-25000" dirty="0"/>
          </a:p>
          <a:p>
            <a:r>
              <a:rPr lang="zh-TW" altLang="en-US" dirty="0"/>
              <a:t>請問這個實數</a:t>
            </a:r>
            <a:r>
              <a:rPr lang="en-US" altLang="zh-TW" dirty="0"/>
              <a:t>D</a:t>
            </a:r>
            <a:r>
              <a:rPr lang="zh-TW" altLang="en-US" dirty="0"/>
              <a:t>最多可以讓數列</a:t>
            </a:r>
            <a:r>
              <a:rPr lang="en-US" altLang="zh-TW" dirty="0"/>
              <a:t>C</a:t>
            </a:r>
            <a:r>
              <a:rPr lang="zh-TW" altLang="en-US" dirty="0"/>
              <a:t>有幾個 </a:t>
            </a:r>
            <a:r>
              <a:rPr lang="en-US" altLang="zh-TW" dirty="0"/>
              <a:t>0 </a:t>
            </a:r>
            <a:r>
              <a:rPr lang="zh-TW" altLang="en-US" dirty="0"/>
              <a:t>。</a:t>
            </a:r>
            <a:r>
              <a:rPr lang="en-US" altLang="zh-TW" dirty="0"/>
              <a:t>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948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48EE0-31F0-48BE-9F06-C4B009F5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CC68AA-BD2C-44B1-8E1A-8BF8A190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300" cy="4351338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Input</a:t>
            </a:r>
          </a:p>
          <a:p>
            <a:pPr marL="0" indent="0">
              <a:buNone/>
            </a:pPr>
            <a:r>
              <a:rPr lang="en-US" altLang="zh-TW" sz="2400" dirty="0"/>
              <a:t>5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 3 4 5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r>
              <a:rPr lang="en-US" altLang="zh-TW" sz="2400" dirty="0"/>
              <a:t> 7 11 3</a:t>
            </a:r>
          </a:p>
          <a:p>
            <a:endParaRPr lang="en-US" altLang="zh-TW" sz="2400" dirty="0"/>
          </a:p>
          <a:p>
            <a:r>
              <a:rPr lang="en-US" altLang="zh-TW" sz="2400" dirty="0"/>
              <a:t>Output</a:t>
            </a:r>
          </a:p>
          <a:p>
            <a:pPr marL="0" indent="0">
              <a:buNone/>
            </a:pPr>
            <a:r>
              <a:rPr lang="en-US" altLang="zh-TW" sz="2400" dirty="0"/>
              <a:t>2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D </a:t>
            </a:r>
            <a:r>
              <a:rPr lang="zh-TW" altLang="en-US" sz="2400" dirty="0"/>
              <a:t>選擇</a:t>
            </a:r>
            <a:r>
              <a:rPr lang="en-US" altLang="zh-TW" sz="2400" dirty="0"/>
              <a:t> -2</a:t>
            </a:r>
            <a:endParaRPr lang="zh-TW" altLang="en-US" sz="2400" dirty="0"/>
          </a:p>
        </p:txBody>
      </p:sp>
      <p:pic>
        <p:nvPicPr>
          <p:cNvPr id="4" name="Picture 2" descr="ãæèãçåçæå°çµæ">
            <a:extLst>
              <a:ext uri="{FF2B5EF4-FFF2-40B4-BE49-F238E27FC236}">
                <a16:creationId xmlns:a16="http://schemas.microsoft.com/office/drawing/2014/main" id="{8C865030-8C29-441E-9782-C2D84EA8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56235" y1="29647" x2="56235" y2="29647"/>
                        <a14:foregroundMark x1="59059" y1="32235" x2="60471" y2="31529"/>
                        <a14:foregroundMark x1="58353" y1="18824" x2="36471" y2="8471"/>
                        <a14:foregroundMark x1="36471" y1="8471" x2="55059" y2="21412"/>
                        <a14:foregroundMark x1="55059" y1="21412" x2="68706" y2="87059"/>
                        <a14:foregroundMark x1="40471" y1="76941" x2="39765" y2="69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92" y="2301509"/>
            <a:ext cx="3316523" cy="331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355A4AB-EB6F-49C5-8353-37F3F357DF57}"/>
              </a:ext>
            </a:extLst>
          </p:cNvPr>
          <p:cNvSpPr txBox="1">
            <a:spLocks/>
          </p:cNvSpPr>
          <p:nvPr/>
        </p:nvSpPr>
        <p:spPr>
          <a:xfrm>
            <a:off x="2736850" y="1825625"/>
            <a:ext cx="37973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37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-1/13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25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17BFA-9275-4369-893A-91C55AB2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A2E1B-DE41-4FBA-9ACA-550B9851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083"/>
            <a:ext cx="10515600" cy="3802879"/>
          </a:xfrm>
        </p:spPr>
        <p:txBody>
          <a:bodyPr>
            <a:normAutofit/>
          </a:bodyPr>
          <a:lstStyle/>
          <a:p>
            <a:r>
              <a:rPr lang="zh-TW" altLang="en-US" dirty="0"/>
              <a:t>列出 </a:t>
            </a:r>
            <a:r>
              <a:rPr lang="en-US" altLang="zh-TW" dirty="0"/>
              <a:t>A</a:t>
            </a:r>
            <a:r>
              <a:rPr lang="en-US" altLang="zh-TW" baseline="-25000" dirty="0"/>
              <a:t>i </a:t>
            </a:r>
            <a:r>
              <a:rPr lang="en-US" altLang="zh-TW" dirty="0"/>
              <a:t>x D</a:t>
            </a:r>
            <a:r>
              <a:rPr lang="en-US" altLang="zh-TW" baseline="-25000" dirty="0"/>
              <a:t>i</a:t>
            </a:r>
            <a:r>
              <a:rPr lang="en-US" altLang="zh-TW" dirty="0"/>
              <a:t> + B</a:t>
            </a:r>
            <a:r>
              <a:rPr lang="en-US" altLang="zh-TW" baseline="-25000" dirty="0"/>
              <a:t>i </a:t>
            </a:r>
            <a:r>
              <a:rPr lang="zh-TW" altLang="en-US" baseline="-25000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 </a:t>
            </a:r>
            <a:r>
              <a:rPr lang="zh-TW" altLang="en-US" dirty="0"/>
              <a:t>的數列 </a:t>
            </a:r>
            <a:r>
              <a:rPr lang="en-US" altLang="zh-TW" dirty="0"/>
              <a:t>D</a:t>
            </a:r>
          </a:p>
          <a:p>
            <a:r>
              <a:rPr lang="zh-TW" altLang="en-US" dirty="0"/>
              <a:t>看哪一個 </a:t>
            </a:r>
            <a:r>
              <a:rPr lang="en-US" altLang="zh-TW" dirty="0"/>
              <a:t>D</a:t>
            </a:r>
            <a:r>
              <a:rPr lang="en-US" altLang="zh-TW" baseline="-25000" dirty="0"/>
              <a:t>i</a:t>
            </a:r>
            <a:r>
              <a:rPr lang="zh-TW" altLang="en-US" baseline="-25000" dirty="0"/>
              <a:t> </a:t>
            </a:r>
            <a:r>
              <a:rPr lang="zh-TW" altLang="en-US" dirty="0"/>
              <a:t>重複最多次</a:t>
            </a:r>
            <a:endParaRPr lang="en-US" altLang="zh-TW" dirty="0"/>
          </a:p>
          <a:p>
            <a:r>
              <a:rPr lang="zh-TW" altLang="en-US" dirty="0"/>
              <a:t>為了避免浮點數誤差我們使用分數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i="1" dirty="0"/>
              <a:t>這個分數在數列 </a:t>
            </a:r>
            <a:r>
              <a:rPr lang="en-US" altLang="zh-TW" i="1" dirty="0"/>
              <a:t>D</a:t>
            </a:r>
            <a:r>
              <a:rPr lang="zh-TW" altLang="en-US" i="1" baseline="-25000" dirty="0"/>
              <a:t> </a:t>
            </a:r>
            <a:r>
              <a:rPr lang="zh-TW" altLang="en-US" i="1" dirty="0"/>
              <a:t>中出現的次數</a:t>
            </a:r>
            <a:endParaRPr lang="en-US" altLang="zh-TW" i="1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BD0C8B-861B-4727-A9D7-E1207DD54587}"/>
              </a:ext>
            </a:extLst>
          </p:cNvPr>
          <p:cNvSpPr txBox="1"/>
          <p:nvPr/>
        </p:nvSpPr>
        <p:spPr>
          <a:xfrm>
            <a:off x="3414319" y="4243278"/>
            <a:ext cx="92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索引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81BFFB-3F6F-41D5-AC7C-851C11D3F98F}"/>
              </a:ext>
            </a:extLst>
          </p:cNvPr>
          <p:cNvSpPr txBox="1"/>
          <p:nvPr/>
        </p:nvSpPr>
        <p:spPr>
          <a:xfrm>
            <a:off x="7880059" y="4272748"/>
            <a:ext cx="162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Consolas" panose="020B0609020204030204" pitchFamily="49" charset="0"/>
              </a:rPr>
              <a:t>資料型態</a:t>
            </a:r>
            <a:endParaRPr lang="en-US" altLang="zh-TW" sz="2800" dirty="0">
              <a:latin typeface="Consolas" panose="020B0609020204030204" pitchFamily="49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AC52D8-C773-423A-A072-142D53DD8BF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301305" y="4534358"/>
            <a:ext cx="578754" cy="33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4B8222A-2F35-495B-90B2-173C83EF78AB}"/>
              </a:ext>
            </a:extLst>
          </p:cNvPr>
          <p:cNvCxnSpPr>
            <a:cxnSpLocks/>
          </p:cNvCxnSpPr>
          <p:nvPr/>
        </p:nvCxnSpPr>
        <p:spPr>
          <a:xfrm flipH="1">
            <a:off x="2684478" y="4504888"/>
            <a:ext cx="729841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007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17BFA-9275-4369-893A-91C55AB2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題目賞析 － </a:t>
            </a:r>
            <a:r>
              <a:rPr lang="en-US" altLang="zh-TW" dirty="0" err="1"/>
              <a:t>CodeForces</a:t>
            </a:r>
            <a:r>
              <a:rPr lang="en-US" altLang="zh-TW" dirty="0"/>
              <a:t> 1133D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A2E1B-DE41-4FBA-9ACA-550B9851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0646"/>
            <a:ext cx="10515600" cy="3316316"/>
          </a:xfrm>
        </p:spPr>
        <p:txBody>
          <a:bodyPr>
            <a:normAutofit/>
          </a:bodyPr>
          <a:lstStyle/>
          <a:p>
            <a:r>
              <a:rPr lang="zh-TW" altLang="en-US" dirty="0"/>
              <a:t>這題有兩個難點：</a:t>
            </a:r>
            <a:endParaRPr lang="en-US" altLang="zh-TW" dirty="0"/>
          </a:p>
          <a:p>
            <a:pPr lvl="1"/>
            <a:r>
              <a:rPr lang="zh-TW" altLang="en-US" dirty="0"/>
              <a:t>找出 </a:t>
            </a:r>
            <a:r>
              <a:rPr lang="en-US" altLang="zh-TW" dirty="0">
                <a:solidFill>
                  <a:srgbClr val="FF0000"/>
                </a:solidFill>
              </a:rPr>
              <a:t>G</a:t>
            </a:r>
            <a:r>
              <a:rPr lang="en-US" altLang="zh-TW" dirty="0"/>
              <a:t>reatest </a:t>
            </a:r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en-US" altLang="zh-TW" dirty="0"/>
              <a:t>ommon 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ivisor </a:t>
            </a:r>
            <a:r>
              <a:rPr lang="zh-TW" altLang="en-US" dirty="0"/>
              <a:t>使分子分母互質</a:t>
            </a:r>
            <a:endParaRPr lang="en-US" altLang="zh-TW" dirty="0"/>
          </a:p>
          <a:p>
            <a:pPr lvl="1"/>
            <a:r>
              <a:rPr lang="zh-TW" altLang="en-US" dirty="0"/>
              <a:t>當有 </a:t>
            </a:r>
            <a:r>
              <a:rPr lang="en-US" altLang="zh-TW" dirty="0"/>
              <a:t>0 </a:t>
            </a:r>
            <a:r>
              <a:rPr lang="zh-TW" altLang="en-US" dirty="0"/>
              <a:t>出現的</a:t>
            </a:r>
            <a:r>
              <a:rPr lang="en-US" altLang="zh-TW" dirty="0"/>
              <a:t>case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Picture 2" descr="ãæèãçåçæå°çµæ">
            <a:extLst>
              <a:ext uri="{FF2B5EF4-FFF2-40B4-BE49-F238E27FC236}">
                <a16:creationId xmlns:a16="http://schemas.microsoft.com/office/drawing/2014/main" id="{AE88B7C5-5F3F-4538-B413-E90CFF00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56235" y1="29647" x2="56235" y2="29647"/>
                        <a14:foregroundMark x1="59059" y1="32235" x2="60471" y2="31529"/>
                        <a14:foregroundMark x1="58353" y1="18824" x2="36471" y2="8471"/>
                        <a14:foregroundMark x1="36471" y1="8471" x2="55059" y2="21412"/>
                        <a14:foregroundMark x1="55059" y1="21412" x2="68706" y2="87059"/>
                        <a14:foregroundMark x1="40471" y1="76941" x2="39765" y2="69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95" y="3951214"/>
            <a:ext cx="2757386" cy="27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3592"/>
            <a:ext cx="10515600" cy="3123369"/>
          </a:xfrm>
        </p:spPr>
        <p:txBody>
          <a:bodyPr>
            <a:normAutofit/>
          </a:bodyPr>
          <a:lstStyle/>
          <a:p>
            <a:r>
              <a:rPr lang="zh-TW" altLang="en-US" dirty="0">
                <a:sym typeface="Wingdings" panose="05000000000000000000" pitchFamily="2" charset="2"/>
              </a:rPr>
              <a:t>考慮下列情況：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在一篇文章中計算使用了哪些不同的字。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0823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遍歷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805"/>
            <a:ext cx="10515600" cy="3867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</a:t>
            </a:r>
            <a:r>
              <a:rPr lang="en-US" altLang="zh-TW" sz="2400" dirty="0" err="1">
                <a:latin typeface="Consolas" panose="020B0609020204030204" pitchFamily="49" charset="0"/>
              </a:rPr>
              <a:t>myints</a:t>
            </a:r>
            <a:r>
              <a:rPr lang="en-US" altLang="zh-TW" sz="2400" dirty="0">
                <a:latin typeface="Consolas" panose="020B0609020204030204" pitchFamily="49" charset="0"/>
              </a:rPr>
              <a:t>[] = {75,23,65,42,13,75,65};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set&lt;int&gt;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myset</a:t>
            </a:r>
            <a:r>
              <a:rPr lang="en-US" altLang="zh-TW" sz="2400" dirty="0">
                <a:latin typeface="Consolas" panose="020B0609020204030204" pitchFamily="49" charset="0"/>
              </a:rPr>
              <a:t>(myints,myints+7);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myset.begin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myset.end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std::cout &lt;&lt; ' ' &lt;&lt; *it;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13 23 42 65 75</a:t>
            </a:r>
          </a:p>
        </p:txBody>
      </p:sp>
    </p:spTree>
    <p:extLst>
      <p:ext uri="{BB962C8B-B14F-4D97-AF65-F5344CB8AC3E}">
        <p14:creationId xmlns:p14="http://schemas.microsoft.com/office/powerpoint/2010/main" val="4216679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特性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3259"/>
            <a:ext cx="10515600" cy="317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{2, 4, 4, 4, 4, 6} and {2, 4, 6}</a:t>
            </a:r>
          </a:p>
          <a:p>
            <a:pPr marL="0" indent="0">
              <a:buNone/>
            </a:pPr>
            <a:r>
              <a:rPr lang="zh-TW" altLang="en-US" dirty="0"/>
              <a:t>是一樣的集合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9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DC410-6E77-4A88-B9DB-6196024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演算法競賽跟數學競賽很像</a:t>
            </a:r>
            <a:endParaRPr lang="en-US" altLang="zh-TW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EE863-510F-498B-9832-40B7E31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9359"/>
            <a:ext cx="10515600" cy="3677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以第一次比賽的 </a:t>
            </a:r>
            <a:r>
              <a:rPr lang="en-US" altLang="zh-TW" sz="3200" dirty="0">
                <a:latin typeface="Consolas" panose="020B0609020204030204" pitchFamily="49" charset="0"/>
              </a:rPr>
              <a:t>z004 </a:t>
            </a:r>
            <a:r>
              <a:rPr lang="zh-TW" altLang="en-US" sz="3200" dirty="0">
                <a:latin typeface="Consolas" panose="020B0609020204030204" pitchFamily="49" charset="0"/>
                <a:hlinkClick r:id="rId3"/>
              </a:rPr>
              <a:t>傷害</a:t>
            </a:r>
            <a:r>
              <a:rPr lang="zh-TW" altLang="en-US" sz="3200" dirty="0">
                <a:latin typeface="Consolas" panose="020B0609020204030204" pitchFamily="49" charset="0"/>
              </a:rPr>
              <a:t> 作為例子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把題目描述看過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簡單的看過 </a:t>
            </a:r>
            <a:r>
              <a:rPr lang="en-US" altLang="zh-TW" sz="3200" dirty="0">
                <a:latin typeface="Consolas" panose="020B0609020204030204" pitchFamily="49" charset="0"/>
              </a:rPr>
              <a:t>Input &amp;</a:t>
            </a:r>
            <a:r>
              <a:rPr lang="zh-TW" altLang="en-US" sz="3200" dirty="0">
                <a:latin typeface="Consolas" panose="020B0609020204030204" pitchFamily="49" charset="0"/>
              </a:rPr>
              <a:t> </a:t>
            </a:r>
            <a:r>
              <a:rPr lang="en-US" altLang="zh-TW" sz="3200" dirty="0">
                <a:latin typeface="Consolas" panose="020B0609020204030204" pitchFamily="49" charset="0"/>
              </a:rPr>
              <a:t>Output </a:t>
            </a:r>
            <a:r>
              <a:rPr lang="zh-TW" altLang="en-US" sz="3200" dirty="0">
                <a:latin typeface="Consolas" panose="020B0609020204030204" pitchFamily="49" charset="0"/>
              </a:rPr>
              <a:t>格式說明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對著 </a:t>
            </a:r>
            <a:r>
              <a:rPr lang="en-US" altLang="zh-TW" sz="3200" dirty="0">
                <a:latin typeface="Consolas" panose="020B0609020204030204" pitchFamily="49" charset="0"/>
              </a:rPr>
              <a:t>Sample </a:t>
            </a:r>
            <a:r>
              <a:rPr lang="zh-TW" altLang="en-US" sz="3200" dirty="0">
                <a:latin typeface="Consolas" panose="020B0609020204030204" pitchFamily="49" charset="0"/>
              </a:rPr>
              <a:t>自己手動模擬一次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接著注意看各種條件限制</a:t>
            </a:r>
            <a:endParaRPr lang="en-US" altLang="zh-TW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思考演算法的實現</a:t>
            </a:r>
            <a:r>
              <a:rPr lang="en-US" altLang="zh-TW" sz="3200" dirty="0">
                <a:latin typeface="Consolas" panose="020B0609020204030204" pitchFamily="49" charset="0"/>
              </a:rPr>
              <a:t>(</a:t>
            </a:r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通常先考慮正確性再想效率</a:t>
            </a:r>
            <a:r>
              <a:rPr lang="en-US" altLang="zh-TW" sz="32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75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79A1B-3B34-45FF-81B2-69AF7786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set member function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873F-C419-4C45-8F9E-6969FC3A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695"/>
            <a:ext cx="10515600" cy="3811268"/>
          </a:xfrm>
        </p:spPr>
        <p:txBody>
          <a:bodyPr>
            <a:normAutofit/>
          </a:bodyPr>
          <a:lstStyle/>
          <a:p>
            <a:r>
              <a:rPr lang="zh-TW" altLang="en-US" dirty="0"/>
              <a:t>新增元素 </a:t>
            </a:r>
            <a:r>
              <a:rPr lang="en-US" dirty="0"/>
              <a:t>set::insert</a:t>
            </a:r>
          </a:p>
          <a:p>
            <a:pPr lvl="1"/>
            <a:endParaRPr lang="en-US" dirty="0"/>
          </a:p>
          <a:p>
            <a:r>
              <a:rPr lang="zh-TW" altLang="en-US" dirty="0"/>
              <a:t>元素存在查詢 </a:t>
            </a:r>
            <a:r>
              <a:rPr lang="en-US" altLang="zh-TW" dirty="0"/>
              <a:t>set::count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元素刪除 </a:t>
            </a:r>
            <a:r>
              <a:rPr lang="en-US" altLang="zh-TW" dirty="0"/>
              <a:t>set::find, set::erase</a:t>
            </a:r>
            <a:r>
              <a:rPr lang="zh-TW" altLang="en-US" dirty="0"/>
              <a:t> 搭配使用</a:t>
            </a:r>
            <a:endParaRPr lang="en-US" altLang="zh-TW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51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991D5-AB8D-4923-9508-75FDA5D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zh-TW" altLang="en-US" dirty="0"/>
              <a:t>刪除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5098E7-417A-444B-87F6-FD589D789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413"/>
            <a:ext cx="10515600" cy="4639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int </a:t>
            </a:r>
            <a:r>
              <a:rPr lang="en-US" altLang="zh-TW" sz="2400" dirty="0" err="1">
                <a:latin typeface="Consolas" panose="020B0609020204030204" pitchFamily="49" charset="0"/>
              </a:rPr>
              <a:t>myints</a:t>
            </a:r>
            <a:r>
              <a:rPr lang="en-US" altLang="zh-TW" sz="2400" dirty="0">
                <a:latin typeface="Consolas" panose="020B0609020204030204" pitchFamily="49" charset="0"/>
              </a:rPr>
              <a:t>[] = {75,23,65,42,13,75,65};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set&lt;int&gt;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myset</a:t>
            </a:r>
            <a:r>
              <a:rPr lang="en-US" altLang="zh-TW" sz="2400" dirty="0">
                <a:latin typeface="Consolas" panose="020B0609020204030204" pitchFamily="49" charset="0"/>
              </a:rPr>
              <a:t>(myints,myints+7);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myset.erase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myset.find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</a:rPr>
              <a:t>(65));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for (auto it = </a:t>
            </a:r>
            <a:r>
              <a:rPr lang="en-US" altLang="zh-TW" sz="2400" dirty="0" err="1">
                <a:latin typeface="Consolas" panose="020B0609020204030204" pitchFamily="49" charset="0"/>
              </a:rPr>
              <a:t>myset.begin</a:t>
            </a:r>
            <a:r>
              <a:rPr lang="en-US" altLang="zh-TW" sz="2400" dirty="0">
                <a:latin typeface="Consolas" panose="020B0609020204030204" pitchFamily="49" charset="0"/>
              </a:rPr>
              <a:t>(); it != </a:t>
            </a:r>
            <a:r>
              <a:rPr lang="en-US" altLang="zh-TW" sz="2400" dirty="0" err="1">
                <a:latin typeface="Consolas" panose="020B0609020204030204" pitchFamily="49" charset="0"/>
              </a:rPr>
              <a:t>myset.end</a:t>
            </a:r>
            <a:r>
              <a:rPr lang="en-US" altLang="zh-TW" sz="2400" dirty="0">
                <a:latin typeface="Consolas" panose="020B0609020204030204" pitchFamily="49" charset="0"/>
              </a:rPr>
              <a:t>(); it++)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    std::cout &lt;&lt; ' ' &lt;&lt; *it;</a:t>
            </a:r>
          </a:p>
          <a:p>
            <a:pPr marL="0" indent="0">
              <a:buNone/>
            </a:pPr>
            <a:endParaRPr lang="en-US" altLang="zh-TW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13 23 42 75</a:t>
            </a:r>
          </a:p>
          <a:p>
            <a:pPr marL="0" indent="0">
              <a:buNone/>
            </a:pPr>
            <a:endParaRPr lang="en-US" altLang="zh-TW" sz="24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61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priority_queue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0037"/>
            <a:ext cx="10515600" cy="3156925"/>
          </a:xfrm>
        </p:spPr>
        <p:txBody>
          <a:bodyPr/>
          <a:lstStyle/>
          <a:p>
            <a:r>
              <a:rPr lang="zh-TW" altLang="en-US" dirty="0"/>
              <a:t>類似 </a:t>
            </a:r>
            <a:r>
              <a:rPr lang="en-US" altLang="zh-TW" dirty="0"/>
              <a:t>queue</a:t>
            </a:r>
            <a:r>
              <a:rPr lang="zh-TW" altLang="en-US" dirty="0"/>
              <a:t> 的元素使用方式</a:t>
            </a:r>
            <a:endParaRPr lang="en-US" altLang="zh-TW" dirty="0"/>
          </a:p>
          <a:p>
            <a:r>
              <a:rPr lang="zh-TW" altLang="en-US" dirty="0"/>
              <a:t>類似 </a:t>
            </a:r>
            <a:r>
              <a:rPr lang="en-US" altLang="zh-TW" dirty="0"/>
              <a:t>set</a:t>
            </a:r>
            <a:r>
              <a:rPr lang="zh-TW" altLang="en-US" dirty="0"/>
              <a:t> 的元素順序性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8181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priority_queue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747"/>
            <a:ext cx="6779004" cy="4155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priority_queue&lt;int&gt; </a:t>
            </a:r>
            <a:r>
              <a:rPr lang="en-US" altLang="zh-TW" sz="2400" dirty="0" err="1">
                <a:latin typeface="Consolas" panose="020B0609020204030204" pitchFamily="49" charset="0"/>
              </a:rPr>
              <a:t>mypq</a:t>
            </a:r>
            <a:r>
              <a:rPr lang="en-US" altLang="zh-TW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(30);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(100);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(25);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nsolas" panose="020B0609020204030204" pitchFamily="49" charset="0"/>
              </a:rPr>
              <a:t>mypq.push</a:t>
            </a:r>
            <a:r>
              <a:rPr lang="en-US" altLang="zh-TW" sz="2400" dirty="0">
                <a:latin typeface="Consolas" panose="020B0609020204030204" pitchFamily="49" charset="0"/>
              </a:rPr>
              <a:t>(40);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while (!</a:t>
            </a:r>
            <a:r>
              <a:rPr lang="en-US" altLang="zh-TW" sz="2400" dirty="0" err="1">
                <a:latin typeface="Consolas" panose="020B0609020204030204" pitchFamily="49" charset="0"/>
              </a:rPr>
              <a:t>mypq.empty</a:t>
            </a:r>
            <a:r>
              <a:rPr lang="en-US" altLang="zh-TW" sz="2400" dirty="0"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	int now = </a:t>
            </a:r>
            <a:r>
              <a:rPr lang="en-US" altLang="zh-TW" sz="2400" dirty="0" err="1">
                <a:latin typeface="Consolas" panose="020B0609020204030204" pitchFamily="49" charset="0"/>
              </a:rPr>
              <a:t>mypq.top</a:t>
            </a:r>
            <a:r>
              <a:rPr lang="en-US" altLang="zh-TW" sz="2400" dirty="0">
                <a:latin typeface="Consolas" panose="020B0609020204030204" pitchFamily="49" charset="0"/>
              </a:rPr>
              <a:t>(); </a:t>
            </a:r>
            <a:r>
              <a:rPr lang="en-US" altLang="zh-TW" sz="2400" dirty="0" err="1">
                <a:latin typeface="Consolas" panose="020B0609020204030204" pitchFamily="49" charset="0"/>
              </a:rPr>
              <a:t>mypq.pop</a:t>
            </a:r>
            <a:r>
              <a:rPr lang="en-US" altLang="zh-TW" sz="2400" dirty="0"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	cout &lt;&lt; ' ' &lt;&lt; now;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EC3AF7-DC33-4E7B-8068-76825BA66C98}"/>
              </a:ext>
            </a:extLst>
          </p:cNvPr>
          <p:cNvSpPr txBox="1">
            <a:spLocks/>
          </p:cNvSpPr>
          <p:nvPr/>
        </p:nvSpPr>
        <p:spPr>
          <a:xfrm>
            <a:off x="7964298" y="2021747"/>
            <a:ext cx="6779004" cy="4155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Output:</a:t>
            </a:r>
          </a:p>
          <a:p>
            <a:pPr marL="0" indent="0">
              <a:buNone/>
            </a:pPr>
            <a:r>
              <a:rPr lang="en-US" altLang="zh-TW" sz="2400" i="1" dirty="0">
                <a:latin typeface="Consolas" panose="020B0609020204030204" pitchFamily="49" charset="0"/>
              </a:rPr>
              <a:t> 100 40 30 25</a:t>
            </a:r>
          </a:p>
        </p:txBody>
      </p:sp>
    </p:spTree>
    <p:extLst>
      <p:ext uri="{BB962C8B-B14F-4D97-AF65-F5344CB8AC3E}">
        <p14:creationId xmlns:p14="http://schemas.microsoft.com/office/powerpoint/2010/main" val="981532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3822C-ED17-46AA-9FA9-3793328F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 </a:t>
            </a:r>
            <a:r>
              <a:rPr lang="en-US" altLang="zh-TW" dirty="0"/>
              <a:t>priority_queue member function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6D89D-5D82-4841-99D6-808FC78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139"/>
            <a:ext cx="10515600" cy="3995824"/>
          </a:xfrm>
        </p:spPr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</a:rPr>
              <a:t>跟 </a:t>
            </a:r>
            <a:r>
              <a:rPr lang="en-US" altLang="zh-TW" dirty="0">
                <a:latin typeface="Consolas" panose="020B0609020204030204" pitchFamily="49" charset="0"/>
              </a:rPr>
              <a:t>queue</a:t>
            </a:r>
            <a:r>
              <a:rPr lang="zh-TW" altLang="en-US" dirty="0">
                <a:latin typeface="Consolas" panose="020B0609020204030204" pitchFamily="49" charset="0"/>
              </a:rPr>
              <a:t> 很像</a:t>
            </a:r>
            <a:endParaRPr lang="en-US" altLang="zh-TW" dirty="0">
              <a:latin typeface="Consolas" panose="020B0609020204030204" pitchFamily="49" charset="0"/>
            </a:endParaRP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priority_queue::push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priority_queue::pop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priority_queue::top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priority_queue::empty</a:t>
            </a:r>
          </a:p>
        </p:txBody>
      </p:sp>
    </p:spTree>
    <p:extLst>
      <p:ext uri="{BB962C8B-B14F-4D97-AF65-F5344CB8AC3E}">
        <p14:creationId xmlns:p14="http://schemas.microsoft.com/office/powerpoint/2010/main" val="148657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222C4-30B5-4AEF-AFB5-F25F2B77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0CA4EE-7B5D-48A1-B473-DB4DA82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7757"/>
            <a:ext cx="10515600" cy="3249205"/>
          </a:xfrm>
        </p:spPr>
        <p:txBody>
          <a:bodyPr/>
          <a:lstStyle/>
          <a:p>
            <a:r>
              <a:rPr lang="en-US" altLang="zh-TW" dirty="0"/>
              <a:t>a005: Good Cake Defender</a:t>
            </a:r>
          </a:p>
          <a:p>
            <a:r>
              <a:rPr lang="en-US" altLang="zh-TW" dirty="0"/>
              <a:t>a006: Zero Quantity Maximization </a:t>
            </a:r>
          </a:p>
        </p:txBody>
      </p:sp>
    </p:spTree>
    <p:extLst>
      <p:ext uri="{BB962C8B-B14F-4D97-AF65-F5344CB8AC3E}">
        <p14:creationId xmlns:p14="http://schemas.microsoft.com/office/powerpoint/2010/main" val="1538408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6ECDD-E9E8-49E4-B6AC-25765337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參考解答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BCE4B3-B1CB-43DC-995C-05E6F7AC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9475"/>
            <a:ext cx="10515600" cy="4351338"/>
          </a:xfrm>
        </p:spPr>
        <p:txBody>
          <a:bodyPr/>
          <a:lstStyle/>
          <a:p>
            <a:r>
              <a:rPr lang="en-US" altLang="zh-TW" dirty="0"/>
              <a:t>a006: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2">
            <a:hlinkClick r:id="rId2"/>
            <a:extLst>
              <a:ext uri="{FF2B5EF4-FFF2-40B4-BE49-F238E27FC236}">
                <a16:creationId xmlns:a16="http://schemas.microsoft.com/office/drawing/2014/main" id="{97A93BE8-D5EA-48E2-9027-C22EAC52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54" y="3225218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10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374B3-BE12-468C-87AA-0F68AB61E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EECBDB-B2C4-47BF-990D-1F03E2880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457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fontAlgn="base">
              <a:spcAft>
                <a:spcPct val="0"/>
              </a:spcAft>
              <a:buNone/>
            </a:pPr>
            <a:endParaRPr lang="en-US" altLang="en-US" dirty="0"/>
          </a:p>
          <a:p>
            <a:pPr marL="971550" lvl="1" indent="-514350" fontAlgn="base">
              <a:spcAft>
                <a:spcPct val="0"/>
              </a:spcAft>
              <a:buFont typeface="+mj-lt"/>
              <a:buAutoNum type="arabicPeriod"/>
            </a:pPr>
            <a:r>
              <a:rPr lang="zh-TW" altLang="en-US" dirty="0"/>
              <a:t>深度優先搜尋 </a:t>
            </a:r>
            <a:r>
              <a:rPr lang="en-US" altLang="zh-TW" dirty="0"/>
              <a:t>(Depth-First Search)</a:t>
            </a:r>
          </a:p>
          <a:p>
            <a:pPr marL="971550" lvl="1" indent="-514350" fontAlgn="base">
              <a:spcAft>
                <a:spcPct val="0"/>
              </a:spcAft>
              <a:buFont typeface="+mj-lt"/>
              <a:buAutoNum type="arabicPeriod"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endParaRPr lang="en-US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88F40-A66F-44CE-A7A1-41D56434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84708"/>
            <a:ext cx="2657098" cy="28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7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給定圖</a:t>
            </a: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9DB815FE-1A5E-49DE-A8CA-3184E67D094C}"/>
              </a:ext>
            </a:extLst>
          </p:cNvPr>
          <p:cNvSpPr/>
          <p:nvPr/>
        </p:nvSpPr>
        <p:spPr>
          <a:xfrm>
            <a:off x="10555915" y="342900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x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8D28951-BB54-4239-BBE0-DC46B7DF0C8D}"/>
              </a:ext>
            </a:extLst>
          </p:cNvPr>
          <p:cNvSpPr/>
          <p:nvPr/>
        </p:nvSpPr>
        <p:spPr>
          <a:xfrm>
            <a:off x="2533313" y="502020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n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5BC7B86-EE8E-48E7-8C26-E06CA3E27517}"/>
              </a:ext>
            </a:extLst>
          </p:cNvPr>
          <p:cNvSpPr/>
          <p:nvPr/>
        </p:nvSpPr>
        <p:spPr>
          <a:xfrm>
            <a:off x="2703050" y="2110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q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592AAE0-E696-41C4-8AAB-C31530EE391D}"/>
              </a:ext>
            </a:extLst>
          </p:cNvPr>
          <p:cNvSpPr/>
          <p:nvPr/>
        </p:nvSpPr>
        <p:spPr>
          <a:xfrm>
            <a:off x="11394607" y="235773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w</a:t>
            </a:r>
            <a:endParaRPr kumimoji="1" lang="ja-JP" altLang="en-US" sz="5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274CFD-F359-446F-BACE-9E434D66939D}"/>
              </a:ext>
            </a:extLst>
          </p:cNvPr>
          <p:cNvSpPr/>
          <p:nvPr/>
        </p:nvSpPr>
        <p:spPr>
          <a:xfrm>
            <a:off x="7455376" y="414099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e</a:t>
            </a:r>
            <a:endParaRPr kumimoji="1" lang="ja-JP" altLang="en-US" sz="54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EA474C-7B46-4717-A689-828F1E4BC5AE}"/>
              </a:ext>
            </a:extLst>
          </p:cNvPr>
          <p:cNvSpPr/>
          <p:nvPr/>
        </p:nvSpPr>
        <p:spPr>
          <a:xfrm>
            <a:off x="8188738" y="509840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751C0B2-F122-421A-BD42-7F155D483CA9}"/>
              </a:ext>
            </a:extLst>
          </p:cNvPr>
          <p:cNvSpPr/>
          <p:nvPr/>
        </p:nvSpPr>
        <p:spPr>
          <a:xfrm>
            <a:off x="4750551" y="206141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y</a:t>
            </a:r>
            <a:endParaRPr kumimoji="1" lang="ja-JP" altLang="en-US" sz="54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3DE732A2-020E-48E6-80A6-2567F86DA875}"/>
              </a:ext>
            </a:extLst>
          </p:cNvPr>
          <p:cNvSpPr/>
          <p:nvPr/>
        </p:nvSpPr>
        <p:spPr>
          <a:xfrm>
            <a:off x="9676794" y="275395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775A56C-08D5-44FA-A870-D3D457CE4758}"/>
              </a:ext>
            </a:extLst>
          </p:cNvPr>
          <p:cNvCxnSpPr>
            <a:cxnSpLocks/>
            <a:stCxn id="38" idx="7"/>
            <a:endCxn id="34" idx="2"/>
          </p:cNvCxnSpPr>
          <p:nvPr/>
        </p:nvCxnSpPr>
        <p:spPr>
          <a:xfrm flipV="1">
            <a:off x="10293925" y="2719245"/>
            <a:ext cx="1100682" cy="1405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C7AA842-E6DE-4CB5-BB85-32F9F6431A37}"/>
              </a:ext>
            </a:extLst>
          </p:cNvPr>
          <p:cNvCxnSpPr>
            <a:cxnSpLocks/>
            <a:stCxn id="38" idx="5"/>
            <a:endCxn id="31" idx="1"/>
          </p:cNvCxnSpPr>
          <p:nvPr/>
        </p:nvCxnSpPr>
        <p:spPr>
          <a:xfrm>
            <a:off x="10293925" y="3371085"/>
            <a:ext cx="367873" cy="1637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38A4B59-0A0A-4146-B636-19247B2CF817}"/>
              </a:ext>
            </a:extLst>
          </p:cNvPr>
          <p:cNvCxnSpPr>
            <a:cxnSpLocks/>
            <a:stCxn id="31" idx="7"/>
            <a:endCxn id="34" idx="3"/>
          </p:cNvCxnSpPr>
          <p:nvPr/>
        </p:nvCxnSpPr>
        <p:spPr>
          <a:xfrm flipV="1">
            <a:off x="11173046" y="2974869"/>
            <a:ext cx="327444" cy="5600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47508B2-A2BF-44BF-AE39-DF506670091E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825955" y="2102114"/>
            <a:ext cx="924596" cy="320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2405B4E-823B-4542-B069-BB6B38FD199B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072507" y="4758129"/>
            <a:ext cx="222114" cy="4461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0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8E4B0-3675-47EB-90D6-E57A25EC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Outline</a:t>
            </a:r>
            <a:endParaRPr 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BCB979-393A-4E8B-A03D-8259BCD8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2960"/>
            <a:ext cx="10515600" cy="408400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解題建議步驟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TW" sz="4000" dirty="0">
                <a:latin typeface="Consolas" panose="020B0609020204030204" pitchFamily="49" charset="0"/>
              </a:rPr>
              <a:t>Coding </a:t>
            </a:r>
            <a:r>
              <a:rPr lang="zh-TW" altLang="en-US" sz="4000" dirty="0">
                <a:latin typeface="Consolas" panose="020B0609020204030204" pitchFamily="49" charset="0"/>
              </a:rPr>
              <a:t>的注意事項</a:t>
            </a:r>
            <a:endParaRPr lang="en-US" altLang="zh-TW" sz="4000" dirty="0">
              <a:latin typeface="Consolas" panose="020B0609020204030204" pitchFamily="49" charset="0"/>
            </a:endParaRPr>
          </a:p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自我修練的方法</a:t>
            </a:r>
            <a:endParaRPr lang="en-US" altLang="zh-TW" sz="4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4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搜他</a:t>
            </a: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9DB815FE-1A5E-49DE-A8CA-3184E67D094C}"/>
              </a:ext>
            </a:extLst>
          </p:cNvPr>
          <p:cNvSpPr/>
          <p:nvPr/>
        </p:nvSpPr>
        <p:spPr>
          <a:xfrm>
            <a:off x="10555915" y="342900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x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8D28951-BB54-4239-BBE0-DC46B7DF0C8D}"/>
              </a:ext>
            </a:extLst>
          </p:cNvPr>
          <p:cNvSpPr/>
          <p:nvPr/>
        </p:nvSpPr>
        <p:spPr>
          <a:xfrm>
            <a:off x="2533313" y="502020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n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5BC7B86-EE8E-48E7-8C26-E06CA3E27517}"/>
              </a:ext>
            </a:extLst>
          </p:cNvPr>
          <p:cNvSpPr/>
          <p:nvPr/>
        </p:nvSpPr>
        <p:spPr>
          <a:xfrm>
            <a:off x="2703050" y="2110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q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592AAE0-E696-41C4-8AAB-C31530EE391D}"/>
              </a:ext>
            </a:extLst>
          </p:cNvPr>
          <p:cNvSpPr/>
          <p:nvPr/>
        </p:nvSpPr>
        <p:spPr>
          <a:xfrm>
            <a:off x="11394607" y="235773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w</a:t>
            </a:r>
            <a:endParaRPr kumimoji="1" lang="ja-JP" altLang="en-US" sz="5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C274CFD-F359-446F-BACE-9E434D66939D}"/>
              </a:ext>
            </a:extLst>
          </p:cNvPr>
          <p:cNvSpPr/>
          <p:nvPr/>
        </p:nvSpPr>
        <p:spPr>
          <a:xfrm>
            <a:off x="7455376" y="414099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e</a:t>
            </a:r>
            <a:endParaRPr kumimoji="1" lang="ja-JP" altLang="en-US" sz="54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E4EA474C-7B46-4717-A689-828F1E4BC5AE}"/>
              </a:ext>
            </a:extLst>
          </p:cNvPr>
          <p:cNvSpPr/>
          <p:nvPr/>
        </p:nvSpPr>
        <p:spPr>
          <a:xfrm>
            <a:off x="8188738" y="509840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751C0B2-F122-421A-BD42-7F155D483CA9}"/>
              </a:ext>
            </a:extLst>
          </p:cNvPr>
          <p:cNvSpPr/>
          <p:nvPr/>
        </p:nvSpPr>
        <p:spPr>
          <a:xfrm>
            <a:off x="4750551" y="206141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y</a:t>
            </a:r>
            <a:endParaRPr kumimoji="1" lang="ja-JP" altLang="en-US" sz="5400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3DE732A2-020E-48E6-80A6-2567F86DA875}"/>
              </a:ext>
            </a:extLst>
          </p:cNvPr>
          <p:cNvSpPr/>
          <p:nvPr/>
        </p:nvSpPr>
        <p:spPr>
          <a:xfrm>
            <a:off x="9676794" y="275395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8775A56C-08D5-44FA-A870-D3D457CE4758}"/>
              </a:ext>
            </a:extLst>
          </p:cNvPr>
          <p:cNvCxnSpPr>
            <a:cxnSpLocks/>
            <a:stCxn id="38" idx="7"/>
            <a:endCxn id="34" idx="2"/>
          </p:cNvCxnSpPr>
          <p:nvPr/>
        </p:nvCxnSpPr>
        <p:spPr>
          <a:xfrm flipV="1">
            <a:off x="10293925" y="2719245"/>
            <a:ext cx="1100682" cy="1405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C7AA842-E6DE-4CB5-BB85-32F9F6431A37}"/>
              </a:ext>
            </a:extLst>
          </p:cNvPr>
          <p:cNvCxnSpPr>
            <a:cxnSpLocks/>
            <a:stCxn id="38" idx="5"/>
            <a:endCxn id="31" idx="1"/>
          </p:cNvCxnSpPr>
          <p:nvPr/>
        </p:nvCxnSpPr>
        <p:spPr>
          <a:xfrm>
            <a:off x="10293925" y="3371085"/>
            <a:ext cx="367873" cy="1637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38A4B59-0A0A-4146-B636-19247B2CF817}"/>
              </a:ext>
            </a:extLst>
          </p:cNvPr>
          <p:cNvCxnSpPr>
            <a:cxnSpLocks/>
            <a:stCxn id="31" idx="7"/>
            <a:endCxn id="34" idx="3"/>
          </p:cNvCxnSpPr>
          <p:nvPr/>
        </p:nvCxnSpPr>
        <p:spPr>
          <a:xfrm flipV="1">
            <a:off x="11173046" y="2974869"/>
            <a:ext cx="327444" cy="5600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47508B2-A2BF-44BF-AE39-DF506670091E}"/>
              </a:ext>
            </a:extLst>
          </p:cNvPr>
          <p:cNvCxnSpPr>
            <a:cxnSpLocks/>
            <a:stCxn id="55" idx="6"/>
            <a:endCxn id="37" idx="2"/>
          </p:cNvCxnSpPr>
          <p:nvPr/>
        </p:nvCxnSpPr>
        <p:spPr>
          <a:xfrm>
            <a:off x="3825955" y="2102114"/>
            <a:ext cx="924596" cy="3208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2405B4E-823B-4542-B069-BB6B38FD199B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072507" y="4758129"/>
            <a:ext cx="222114" cy="4461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89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DF80351-9979-4B0C-AB17-A9BC386F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通常</a:t>
            </a:r>
            <a:endParaRPr lang="ja-JP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F8BADAB-9C06-4DD0-8BF2-4C534A9D6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/>
              <a:t>沒有想像中的美好</a:t>
            </a:r>
            <a:endParaRPr lang="en-US" altLang="zh-TW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zh-TW" altLang="en-US"/>
              <a:t>可能你的起點被限制的很嚴苛</a:t>
            </a:r>
            <a:br>
              <a:rPr lang="en-US" altLang="zh-TW"/>
            </a:br>
            <a:r>
              <a:rPr lang="zh-TW" altLang="en-US"/>
              <a:t>離目標有一大段距離</a:t>
            </a:r>
            <a:endParaRPr lang="en-US" altLang="zh-TW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lang="zh-TW" altLang="en-US"/>
              <a:t>寸步難行，要考慮很多條件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有些點可能是陷阱，</a:t>
            </a:r>
            <a:endParaRPr lang="en-US" altLang="zh-TW"/>
          </a:p>
          <a:p>
            <a:pPr marL="0" indent="0">
              <a:buNone/>
            </a:pPr>
            <a:r>
              <a:rPr lang="zh-TW" altLang="en-US" strike="sngStrike"/>
              <a:t>不能使用轉移水晶</a:t>
            </a:r>
            <a:endParaRPr lang="en-US" altLang="zh-TW" strike="sngStrike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9EFD57-1C71-4B8B-B1EE-8AD4AA9C7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04" y="3429000"/>
            <a:ext cx="5012268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1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05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深度優先搜尋 </a:t>
            </a:r>
            <a:r>
              <a:rPr lang="en-US" altLang="zh-TW" dirty="0"/>
              <a:t>(Depth-First Search)</a:t>
            </a:r>
            <a:r>
              <a:rPr lang="zh-TW" altLang="en-US" dirty="0"/>
              <a:t> 簡稱 </a:t>
            </a:r>
            <a:r>
              <a:rPr lang="en-US" altLang="zh-TW" dirty="0"/>
              <a:t>DFS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EF8418-B9DC-46D0-8388-0B509BF10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71" y="2992582"/>
            <a:ext cx="3870545" cy="31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58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zh-TW" altLang="en-US" sz="4400" dirty="0"/>
              <a:t>為每拜訪一個</a:t>
            </a:r>
            <a:r>
              <a:rPr lang="zh-TW" altLang="en-US" sz="4400" b="1" dirty="0"/>
              <a:t>未曾拜訪</a:t>
            </a:r>
            <a:r>
              <a:rPr lang="zh-TW" altLang="en-US" sz="4400" dirty="0"/>
              <a:t>節點 </a:t>
            </a:r>
            <a:r>
              <a:rPr lang="en-US" altLang="zh-TW" sz="4400" dirty="0"/>
              <a:t>(</a:t>
            </a:r>
            <a:r>
              <a:rPr lang="zh-TW" altLang="en-US" sz="4400" b="1" dirty="0"/>
              <a:t>拜訪中</a:t>
            </a:r>
            <a:r>
              <a:rPr lang="en-US" altLang="zh-TW" sz="4400" dirty="0"/>
              <a:t>)</a:t>
            </a:r>
          </a:p>
          <a:p>
            <a:pPr marL="457200" lvl="1" indent="0">
              <a:buNone/>
            </a:pPr>
            <a:r>
              <a:rPr lang="zh-TW" altLang="en-US" sz="4400" dirty="0"/>
              <a:t>就往</a:t>
            </a:r>
            <a:r>
              <a:rPr lang="zh-TW" altLang="en-US" sz="4400" dirty="0">
                <a:solidFill>
                  <a:srgbClr val="CC0000"/>
                </a:solidFill>
              </a:rPr>
              <a:t>其一鄰點</a:t>
            </a:r>
            <a:r>
              <a:rPr lang="zh-TW" altLang="en-US" sz="4400" dirty="0"/>
              <a:t>拜訪過去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/>
              <a:t>當</a:t>
            </a:r>
            <a:r>
              <a:rPr lang="zh-TW" altLang="en-US" sz="4400" b="1" dirty="0"/>
              <a:t>拜訪完</a:t>
            </a:r>
            <a:r>
              <a:rPr lang="zh-TW" altLang="en-US" sz="4400" dirty="0"/>
              <a:t>此節點，返回到父節點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  <a:p>
            <a:pPr marL="457200" lvl="1" indent="0">
              <a:buNone/>
            </a:pP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*節點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DFS </a:t>
            </a:r>
            <a:r>
              <a:rPr lang="zh-TW" altLang="en-US" sz="4400" dirty="0">
                <a:solidFill>
                  <a:schemeClr val="bg2">
                    <a:lumMod val="75000"/>
                  </a:schemeClr>
                </a:solidFill>
              </a:rPr>
              <a:t>遍歷完會產生一顆樹</a:t>
            </a:r>
            <a:endParaRPr lang="en-US" altLang="zh-TW" sz="44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sz="4400" dirty="0"/>
              <a:t>*</a:t>
            </a:r>
            <a:r>
              <a:rPr lang="zh-TW" altLang="en-US" sz="4400" dirty="0"/>
              <a:t>某節點拜訪完</a:t>
            </a:r>
            <a:r>
              <a:rPr lang="en-US" altLang="zh-TW" sz="4400" dirty="0"/>
              <a:t>:</a:t>
            </a:r>
            <a:r>
              <a:rPr lang="zh-TW" altLang="en-US" sz="4400" dirty="0"/>
              <a:t> 其子孫節點都拜訪完</a:t>
            </a:r>
            <a:endParaRPr lang="en-US" altLang="zh-TW" sz="4400" dirty="0"/>
          </a:p>
          <a:p>
            <a:pPr marL="457200" lvl="1" indent="0">
              <a:buNone/>
            </a:pP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472280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void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dep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dep := depth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dfs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dep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6600" dirty="0"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F5412E-B7FE-422D-86D5-E35482A2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68" y="3139231"/>
            <a:ext cx="4855532" cy="24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0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實作 </a:t>
            </a:r>
            <a:r>
              <a:rPr lang="en-US" altLang="zh-TW" dirty="0"/>
              <a:t>(</a:t>
            </a:r>
            <a:r>
              <a:rPr lang="zh-TW" altLang="en-US" dirty="0"/>
              <a:t>非遞迴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stack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</a:rPr>
              <a:t>//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</a:rPr>
              <a:t>此處少記錄一個 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</a:rPr>
              <a:t>dep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root 代表走訪此圖的起點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root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zh-TW" altLang="en-US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29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給定一個連通圖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006675" y="44775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967642" y="235029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8698156" y="32548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129067" y="574322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916864" y="62427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6182459" y="572460"/>
            <a:ext cx="3840288" cy="1576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H="1" flipV="1">
            <a:off x="5565328" y="828084"/>
            <a:ext cx="763821" cy="15222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690656" y="2711802"/>
            <a:ext cx="2113383" cy="64890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368182" y="2711802"/>
            <a:ext cx="1599460" cy="17657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368182" y="5200591"/>
            <a:ext cx="122392" cy="5426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10450032" y="526127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6584773" y="2967426"/>
            <a:ext cx="4226766" cy="22938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6597562" y="5348066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6329149" y="3073309"/>
            <a:ext cx="629920" cy="22747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9555357" y="176970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6076576" y="828084"/>
            <a:ext cx="3840288" cy="94161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723960" y="33874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>
            <a:off x="3464448" y="2463621"/>
            <a:ext cx="621019" cy="92384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1018954" y="454987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4729689" y="4839084"/>
            <a:ext cx="1867873" cy="8704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1741968" y="3748971"/>
            <a:ext cx="1981992" cy="11624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1636085" y="2357738"/>
            <a:ext cx="1572739" cy="229802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6584773" y="1875585"/>
            <a:ext cx="3076467" cy="58059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15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整理一下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07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98C74BA-90DC-4EFA-B827-C17DA0783B1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1C53F9C9-7C5B-488F-93E9-CDF39A1916DC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24722179-E031-437F-A9C4-CF7C43360E7F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12699C13-314B-44C6-ACDF-64143F5C780F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916B87B8-5ACF-419B-9617-2D265C180D21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CBA0C413-5949-4149-9C9C-E85944D0CB46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1ABBC1E5-E47D-4E32-8480-C7686E42707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2F9716ED-4A0C-4D5E-BF7E-C6591A7954AE}"/>
              </a:ext>
            </a:extLst>
          </p:cNvPr>
          <p:cNvCxnSpPr>
            <a:cxnSpLocks/>
            <a:stCxn id="84" idx="7"/>
            <a:endCxn id="88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D2C28BB5-B512-4225-9BFB-0B5B1BC4461E}"/>
              </a:ext>
            </a:extLst>
          </p:cNvPr>
          <p:cNvCxnSpPr>
            <a:cxnSpLocks/>
            <a:stCxn id="88" idx="6"/>
            <a:endCxn id="90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053739A-5733-4E44-A9CA-15B254EB9682}"/>
              </a:ext>
            </a:extLst>
          </p:cNvPr>
          <p:cNvCxnSpPr>
            <a:cxnSpLocks/>
            <a:stCxn id="86" idx="0"/>
            <a:endCxn id="88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90EB8DC1-56DC-45C9-A13F-D933465AF6C2}"/>
              </a:ext>
            </a:extLst>
          </p:cNvPr>
          <p:cNvCxnSpPr>
            <a:cxnSpLocks/>
            <a:stCxn id="86" idx="6"/>
            <a:endCxn id="87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E61C0D3-6565-44DD-9E56-3AB3DD9114C9}"/>
              </a:ext>
            </a:extLst>
          </p:cNvPr>
          <p:cNvCxnSpPr>
            <a:cxnSpLocks/>
            <a:stCxn id="85" idx="0"/>
            <a:endCxn id="86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CB6C43A1-2953-4B19-BB9F-51B78200B392}"/>
              </a:ext>
            </a:extLst>
          </p:cNvPr>
          <p:cNvCxnSpPr>
            <a:cxnSpLocks/>
            <a:stCxn id="85" idx="4"/>
            <a:endCxn id="89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橢圓 96">
            <a:extLst>
              <a:ext uri="{FF2B5EF4-FFF2-40B4-BE49-F238E27FC236}">
                <a16:creationId xmlns:a16="http://schemas.microsoft.com/office/drawing/2014/main" id="{8FFC1FF9-30E6-4096-83AA-F7E048C594D1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AA968AF9-A764-4347-B695-C619CA9B8F27}"/>
              </a:ext>
            </a:extLst>
          </p:cNvPr>
          <p:cNvCxnSpPr>
            <a:cxnSpLocks/>
            <a:stCxn id="86" idx="5"/>
            <a:endCxn id="97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98">
            <a:extLst>
              <a:ext uri="{FF2B5EF4-FFF2-40B4-BE49-F238E27FC236}">
                <a16:creationId xmlns:a16="http://schemas.microsoft.com/office/drawing/2014/main" id="{17D28707-02F4-4F39-9F2A-E08E04CB8D2B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622B07C-5F7E-438E-835B-95C5BF2F93AE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橢圓 100">
            <a:extLst>
              <a:ext uri="{FF2B5EF4-FFF2-40B4-BE49-F238E27FC236}">
                <a16:creationId xmlns:a16="http://schemas.microsoft.com/office/drawing/2014/main" id="{6E0BE3B7-8CAB-4932-A3F1-296177DACDDF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44D8F489-3A20-4C5A-9E90-0AA482A7D110}"/>
              </a:ext>
            </a:extLst>
          </p:cNvPr>
          <p:cNvCxnSpPr>
            <a:cxnSpLocks/>
            <a:stCxn id="88" idx="5"/>
            <a:endCxn id="101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橢圓 102">
            <a:extLst>
              <a:ext uri="{FF2B5EF4-FFF2-40B4-BE49-F238E27FC236}">
                <a16:creationId xmlns:a16="http://schemas.microsoft.com/office/drawing/2014/main" id="{A37FF6C7-B4FE-4F23-BAE5-2809DEBEE576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22F34015-F881-48DB-8665-7D7EEEDB257F}"/>
              </a:ext>
            </a:extLst>
          </p:cNvPr>
          <p:cNvCxnSpPr>
            <a:cxnSpLocks/>
            <a:stCxn id="84" idx="4"/>
            <a:endCxn id="103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橢圓 104">
            <a:extLst>
              <a:ext uri="{FF2B5EF4-FFF2-40B4-BE49-F238E27FC236}">
                <a16:creationId xmlns:a16="http://schemas.microsoft.com/office/drawing/2014/main" id="{95EA7332-6999-4063-A53A-589D2A76EE81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31C7F3D4-9EE8-48BC-9C71-B7514E4F974F}"/>
              </a:ext>
            </a:extLst>
          </p:cNvPr>
          <p:cNvCxnSpPr>
            <a:cxnSpLocks/>
            <a:stCxn id="99" idx="2"/>
            <a:endCxn id="85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A017E567-4324-4367-AC8E-D71CD37CAA2C}"/>
              </a:ext>
            </a:extLst>
          </p:cNvPr>
          <p:cNvCxnSpPr>
            <a:cxnSpLocks/>
            <a:stCxn id="103" idx="2"/>
            <a:endCxn id="105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7515F605-7A9F-4F09-91EC-6B9D58D51678}"/>
              </a:ext>
            </a:extLst>
          </p:cNvPr>
          <p:cNvCxnSpPr>
            <a:cxnSpLocks/>
            <a:stCxn id="84" idx="3"/>
            <a:endCxn id="105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96A75D1A-7736-48E0-B3DF-AB070EAE1A13}"/>
              </a:ext>
            </a:extLst>
          </p:cNvPr>
          <p:cNvCxnSpPr>
            <a:cxnSpLocks/>
            <a:stCxn id="101" idx="1"/>
            <a:endCxn id="86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3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DC410-6E77-4A88-B9DB-6196024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Consolas" panose="020B0609020204030204" pitchFamily="49" charset="0"/>
              </a:rPr>
              <a:t>測資範圍</a:t>
            </a:r>
            <a:endParaRPr lang="en-US" altLang="zh-TW" sz="4800" dirty="0">
              <a:latin typeface="Consolas" panose="020B0609020204030204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EE863-510F-498B-9832-40B7E31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9359"/>
            <a:ext cx="10515600" cy="3677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dirty="0">
                <a:latin typeface="Consolas" panose="020B0609020204030204" pitchFamily="49" charset="0"/>
              </a:rPr>
              <a:t>陣列開大</a:t>
            </a:r>
            <a:r>
              <a:rPr lang="zh-TW" altLang="en-US" sz="4400" b="1" dirty="0">
                <a:latin typeface="Consolas" panose="020B0609020204030204" pitchFamily="49" charset="0"/>
              </a:rPr>
              <a:t>一點點</a:t>
            </a:r>
            <a:endParaRPr lang="en-US" altLang="zh-TW" sz="44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latin typeface="Consolas" panose="020B0609020204030204" pitchFamily="49" charset="0"/>
              </a:rPr>
              <a:t>假設測資大小為 </a:t>
            </a:r>
            <a:r>
              <a:rPr lang="en-US" altLang="zh-TW" sz="3200" dirty="0">
                <a:latin typeface="Consolas" panose="020B0609020204030204" pitchFamily="49" charset="0"/>
              </a:rPr>
              <a:t>1 ~ 2*10</a:t>
            </a:r>
            <a:r>
              <a:rPr lang="en-US" altLang="zh-TW" sz="3200" baseline="30000" dirty="0">
                <a:latin typeface="Consolas" panose="020B0609020204030204" pitchFamily="49" charset="0"/>
              </a:rPr>
              <a:t>5</a:t>
            </a:r>
            <a:endParaRPr lang="en-US" altLang="zh-TW" sz="3200" b="1" baseline="30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32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Consolas" panose="020B0609020204030204" pitchFamily="49" charset="0"/>
              </a:rPr>
              <a:t>int const </a:t>
            </a:r>
            <a:r>
              <a:rPr lang="en-US" altLang="zh-TW" sz="3200" b="1" dirty="0" err="1">
                <a:latin typeface="Consolas" panose="020B0609020204030204" pitchFamily="49" charset="0"/>
              </a:rPr>
              <a:t>maxn</a:t>
            </a:r>
            <a:r>
              <a:rPr lang="en-US" altLang="zh-TW" sz="3200" b="1" dirty="0">
                <a:latin typeface="Consolas" panose="020B0609020204030204" pitchFamily="49" charset="0"/>
              </a:rPr>
              <a:t> = 2e5 + 10;</a:t>
            </a:r>
          </a:p>
          <a:p>
            <a:pPr marL="0" indent="0">
              <a:buNone/>
            </a:pPr>
            <a:r>
              <a:rPr lang="en-US" altLang="zh-TW" sz="3200" b="1" dirty="0">
                <a:latin typeface="Consolas" panose="020B0609020204030204" pitchFamily="49" charset="0"/>
              </a:rPr>
              <a:t>int a[</a:t>
            </a:r>
            <a:r>
              <a:rPr lang="en-US" altLang="zh-TW" sz="3200" b="1" dirty="0" err="1">
                <a:latin typeface="Consolas" panose="020B0609020204030204" pitchFamily="49" charset="0"/>
              </a:rPr>
              <a:t>maxn</a:t>
            </a:r>
            <a:r>
              <a:rPr lang="en-US" altLang="zh-TW" sz="3200" b="1" dirty="0"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80859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9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74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384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31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9CFE27-923F-4868-AAA8-00FC4ACD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27" y="-59491"/>
            <a:ext cx="3052073" cy="3052073"/>
          </a:xfr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30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7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34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69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77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2416C-7549-483F-B122-F91AD4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/>
              <a:t>cin</a:t>
            </a:r>
            <a:r>
              <a:rPr lang="en-US" altLang="zh-TW" sz="4800" dirty="0"/>
              <a:t> /</a:t>
            </a:r>
            <a:r>
              <a:rPr lang="zh-TW" altLang="en-US" sz="4800" dirty="0"/>
              <a:t> </a:t>
            </a:r>
            <a:r>
              <a:rPr lang="en-US" altLang="zh-TW" sz="4800" dirty="0" err="1"/>
              <a:t>cout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1F094-B203-410E-A1FD-7A747C1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479"/>
            <a:ext cx="10515600" cy="411448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</a:rPr>
              <a:t>有很好的型態支援度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r>
              <a:rPr lang="zh-TW" altLang="en-US" sz="2400" dirty="0">
                <a:latin typeface="Consolas" panose="020B0609020204030204" pitchFamily="49" charset="0"/>
              </a:rPr>
              <a:t>速度比 </a:t>
            </a:r>
            <a:r>
              <a:rPr lang="en-US" altLang="zh-TW" sz="2400" dirty="0" err="1">
                <a:latin typeface="Consolas" panose="020B0609020204030204" pitchFamily="49" charset="0"/>
              </a:rPr>
              <a:t>scanf</a:t>
            </a:r>
            <a:r>
              <a:rPr lang="zh-TW" altLang="en-US" sz="2400" dirty="0">
                <a:latin typeface="Consolas" panose="020B0609020204030204" pitchFamily="49" charset="0"/>
              </a:rPr>
              <a:t> 和 </a:t>
            </a:r>
            <a:r>
              <a:rPr lang="en-US" altLang="zh-TW" sz="2400" dirty="0" err="1">
                <a:latin typeface="Consolas" panose="020B0609020204030204" pitchFamily="49" charset="0"/>
              </a:rPr>
              <a:t>printf</a:t>
            </a:r>
            <a:r>
              <a:rPr lang="zh-TW" altLang="en-US" sz="2400" dirty="0">
                <a:latin typeface="Consolas" panose="020B0609020204030204" pitchFamily="49" charset="0"/>
              </a:rPr>
              <a:t> 慢？</a:t>
            </a:r>
            <a:endParaRPr lang="en-US" altLang="zh-TW" sz="2400" dirty="0">
              <a:latin typeface="Consolas" panose="020B0609020204030204" pitchFamily="49" charset="0"/>
            </a:endParaRPr>
          </a:p>
          <a:p>
            <a:pPr lvl="1"/>
            <a:r>
              <a:rPr lang="zh-TW" altLang="en-US" sz="2000" dirty="0">
                <a:latin typeface="Consolas" panose="020B0609020204030204" pitchFamily="49" charset="0"/>
              </a:rPr>
              <a:t>原因是出在要配合 </a:t>
            </a:r>
            <a:r>
              <a:rPr lang="en-US" altLang="zh-TW" sz="2000" dirty="0" err="1">
                <a:latin typeface="Consolas" panose="020B0609020204030204" pitchFamily="49" charset="0"/>
              </a:rPr>
              <a:t>scanf</a:t>
            </a:r>
            <a:r>
              <a:rPr lang="zh-TW" altLang="en-US" sz="2000" dirty="0">
                <a:latin typeface="Consolas" panose="020B0609020204030204" pitchFamily="49" charset="0"/>
              </a:rPr>
              <a:t> 和 </a:t>
            </a:r>
            <a:r>
              <a:rPr lang="en-US" altLang="zh-TW" sz="2000" dirty="0" err="1">
                <a:latin typeface="Consolas" panose="020B0609020204030204" pitchFamily="49" charset="0"/>
              </a:rPr>
              <a:t>printf</a:t>
            </a:r>
            <a:r>
              <a:rPr lang="zh-TW" altLang="en-US" sz="2000" dirty="0">
                <a:latin typeface="Consolas" panose="020B0609020204030204" pitchFamily="49" charset="0"/>
              </a:rPr>
              <a:t> ，如果我們把它取消來看看會發生什麼事情。</a:t>
            </a:r>
            <a:endParaRPr lang="en-US" altLang="zh-TW" sz="2000" dirty="0">
              <a:latin typeface="Consolas" panose="020B0609020204030204" pitchFamily="49" charset="0"/>
            </a:endParaRPr>
          </a:p>
          <a:p>
            <a:pPr lvl="1"/>
            <a:r>
              <a:rPr lang="en-US" altLang="zh-TW" sz="2000" dirty="0" err="1">
                <a:latin typeface="Consolas" panose="020B0609020204030204" pitchFamily="49" charset="0"/>
              </a:rPr>
              <a:t>ios</a:t>
            </a:r>
            <a:r>
              <a:rPr lang="en-US" altLang="zh-TW" sz="2000" dirty="0">
                <a:latin typeface="Consolas" panose="020B0609020204030204" pitchFamily="49" charset="0"/>
              </a:rPr>
              <a:t>::</a:t>
            </a:r>
            <a:r>
              <a:rPr lang="en-US" altLang="zh-TW" sz="2000" dirty="0" err="1">
                <a:latin typeface="Consolas" panose="020B0609020204030204" pitchFamily="49" charset="0"/>
              </a:rPr>
              <a:t>sync_with_stdio</a:t>
            </a:r>
            <a:r>
              <a:rPr lang="en-US" altLang="zh-TW" sz="2000" dirty="0">
                <a:latin typeface="Consolas" panose="020B0609020204030204" pitchFamily="49" charset="0"/>
              </a:rPr>
              <a:t>(0)</a:t>
            </a:r>
          </a:p>
          <a:p>
            <a:pPr lvl="1"/>
            <a:r>
              <a:rPr lang="en-US" altLang="zh-TW" sz="2000" dirty="0" err="1">
                <a:latin typeface="Consolas" panose="020B0609020204030204" pitchFamily="49" charset="0"/>
              </a:rPr>
              <a:t>cin.tie</a:t>
            </a:r>
            <a:r>
              <a:rPr lang="en-US" altLang="zh-TW" sz="2000" dirty="0">
                <a:latin typeface="Consolas" panose="020B0609020204030204" pitchFamily="49" charset="0"/>
              </a:rPr>
              <a:t>(0)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4DB186-AEC7-458F-BFB6-B42E40B6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7"/>
          <a:stretch/>
        </p:blipFill>
        <p:spPr>
          <a:xfrm>
            <a:off x="1534160" y="4001294"/>
            <a:ext cx="9123680" cy="12528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9A15DC-D400-4C23-B11E-07A703772727}"/>
              </a:ext>
            </a:extLst>
          </p:cNvPr>
          <p:cNvSpPr/>
          <p:nvPr/>
        </p:nvSpPr>
        <p:spPr>
          <a:xfrm>
            <a:off x="1127760" y="4602166"/>
            <a:ext cx="9316720" cy="10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350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47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85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03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07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145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703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994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023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95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6C4B1678-3A21-4F0A-8097-7FAD5FD0E05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TW" altLang="en-US" sz="3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微軟正黑體" panose="020B0604030504040204" pitchFamily="34" charset="-120"/>
              <a:buChar char="-"/>
              <a:defRPr lang="zh-TW" altLang="en-US"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TW" altLang="en-US" sz="1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微軟正黑體" panose="020B0604030504040204" pitchFamily="34" charset="-120"/>
              <a:buNone/>
            </a:pPr>
            <a:endParaRPr lang="en-US" altLang="zh-TW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D77EA51-6EBD-4B53-ABD4-9DAE3E1B44D8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37ADA28-AE1D-44D2-8563-0394C1E3B2F9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B5A21DB-4483-4CAF-8CB8-9160B9BC6FB7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EFFD0DD-6738-4493-8AAE-D80AAE7ACB1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5C0B5FFF-4804-4D88-8189-50A514FF61A7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CE249E11-2CD6-4A7D-BE34-FFE55508C932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4CB8EC9-7550-4A5F-BDB8-04E356166FE8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37598FF3-A43B-4746-A63F-4A600801E8A2}"/>
              </a:ext>
            </a:extLst>
          </p:cNvPr>
          <p:cNvCxnSpPr>
            <a:cxnSpLocks/>
            <a:stCxn id="55" idx="7"/>
            <a:endCxn id="59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9EE6D1B2-6E3A-4F7F-8B4A-E027483E375A}"/>
              </a:ext>
            </a:extLst>
          </p:cNvPr>
          <p:cNvCxnSpPr>
            <a:cxnSpLocks/>
            <a:stCxn id="59" idx="6"/>
            <a:endCxn id="61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93A4736-7ECD-4A7F-ACAF-212937C1A599}"/>
              </a:ext>
            </a:extLst>
          </p:cNvPr>
          <p:cNvCxnSpPr>
            <a:cxnSpLocks/>
            <a:stCxn id="57" idx="0"/>
            <a:endCxn id="59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8CEB7A1-0503-4126-AFFE-08E6F916DCA0}"/>
              </a:ext>
            </a:extLst>
          </p:cNvPr>
          <p:cNvCxnSpPr>
            <a:cxnSpLocks/>
            <a:stCxn id="57" idx="6"/>
            <a:endCxn id="58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DDAEA9-C7D7-4FE4-AB73-B97D410E6AD8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67A0F644-FF9A-4B0C-BCBB-686B96BE5135}"/>
              </a:ext>
            </a:extLst>
          </p:cNvPr>
          <p:cNvCxnSpPr>
            <a:cxnSpLocks/>
            <a:stCxn id="56" idx="4"/>
            <a:endCxn id="60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D94964F4-76B9-4F9E-9290-D032743A451C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02C4B82-23BC-4AA0-A15C-B1CE9FFC99CB}"/>
              </a:ext>
            </a:extLst>
          </p:cNvPr>
          <p:cNvCxnSpPr>
            <a:cxnSpLocks/>
            <a:stCxn id="57" idx="5"/>
            <a:endCxn id="68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橢圓 69">
            <a:extLst>
              <a:ext uri="{FF2B5EF4-FFF2-40B4-BE49-F238E27FC236}">
                <a16:creationId xmlns:a16="http://schemas.microsoft.com/office/drawing/2014/main" id="{EF4720E3-040F-4B4B-A9EF-730641054D0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2A1201D-6129-417C-8E7D-8F5588704B89}"/>
              </a:ext>
            </a:extLst>
          </p:cNvPr>
          <p:cNvCxnSpPr>
            <a:cxnSpLocks/>
            <a:stCxn id="57" idx="4"/>
            <a:endCxn id="70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9D63C278-FB66-4D39-A7CC-60DE249C64A8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63EA08-C853-4E2E-B950-4F3D222DA270}"/>
              </a:ext>
            </a:extLst>
          </p:cNvPr>
          <p:cNvCxnSpPr>
            <a:cxnSpLocks/>
            <a:stCxn id="59" idx="5"/>
            <a:endCxn id="72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>
            <a:extLst>
              <a:ext uri="{FF2B5EF4-FFF2-40B4-BE49-F238E27FC236}">
                <a16:creationId xmlns:a16="http://schemas.microsoft.com/office/drawing/2014/main" id="{BBE1164A-0C21-4A2E-97E0-19272C6890D8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316FA8D-53D8-447A-AD94-687BC318BE51}"/>
              </a:ext>
            </a:extLst>
          </p:cNvPr>
          <p:cNvCxnSpPr>
            <a:cxnSpLocks/>
            <a:stCxn id="55" idx="4"/>
            <a:endCxn id="74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D4D5E0AA-B572-4665-BA1B-C3FC97443545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EE154F1-D23D-401D-9E55-7404632EC9C2}"/>
              </a:ext>
            </a:extLst>
          </p:cNvPr>
          <p:cNvCxnSpPr>
            <a:cxnSpLocks/>
            <a:stCxn id="70" idx="2"/>
            <a:endCxn id="56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C4AFF341-53E2-4405-AFDB-0C67A39C4C68}"/>
              </a:ext>
            </a:extLst>
          </p:cNvPr>
          <p:cNvCxnSpPr>
            <a:cxnSpLocks/>
            <a:stCxn id="74" idx="2"/>
            <a:endCxn id="76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A7B9934-0263-4423-880F-ABADE453FE4C}"/>
              </a:ext>
            </a:extLst>
          </p:cNvPr>
          <p:cNvCxnSpPr>
            <a:cxnSpLocks/>
            <a:stCxn id="55" idx="3"/>
            <a:endCxn id="76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F6781C54-8C62-4423-A6B1-29947754F4FB}"/>
              </a:ext>
            </a:extLst>
          </p:cNvPr>
          <p:cNvCxnSpPr>
            <a:cxnSpLocks/>
            <a:stCxn id="72" idx="1"/>
            <a:endCxn id="57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2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3821</Words>
  <Application>Microsoft Office PowerPoint</Application>
  <PresentationFormat>寬螢幕</PresentationFormat>
  <Paragraphs>1312</Paragraphs>
  <Slides>151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151</vt:i4>
      </vt:variant>
    </vt:vector>
  </HeadingPairs>
  <TitlesOfParts>
    <vt:vector size="158" baseType="lpstr">
      <vt:lpstr>Microsoft JhengHei</vt:lpstr>
      <vt:lpstr>Microsoft JhengHei</vt:lpstr>
      <vt:lpstr>Monaco</vt:lpstr>
      <vt:lpstr>Arial</vt:lpstr>
      <vt:lpstr>Calibri</vt:lpstr>
      <vt:lpstr>Consolas</vt:lpstr>
      <vt:lpstr>Office 佈景主題</vt:lpstr>
      <vt:lpstr> Advanced  Competitive Programming</vt:lpstr>
      <vt:lpstr>Outline</vt:lpstr>
      <vt:lpstr>賽後檢討</vt:lpstr>
      <vt:lpstr>Outline</vt:lpstr>
      <vt:lpstr>Outline</vt:lpstr>
      <vt:lpstr>演算法競賽跟數學競賽很像</vt:lpstr>
      <vt:lpstr>Outline</vt:lpstr>
      <vt:lpstr>測資範圍</vt:lpstr>
      <vt:lpstr>cin / cout</vt:lpstr>
      <vt:lpstr>getline</vt:lpstr>
      <vt:lpstr>Outline</vt:lpstr>
      <vt:lpstr>讀書</vt:lpstr>
      <vt:lpstr>看題解</vt:lpstr>
      <vt:lpstr>看題解</vt:lpstr>
      <vt:lpstr>討論</vt:lpstr>
      <vt:lpstr>Questions?</vt:lpstr>
      <vt:lpstr>Data Structures</vt:lpstr>
      <vt:lpstr>Outline</vt:lpstr>
      <vt:lpstr>Graph</vt:lpstr>
      <vt:lpstr>Graph</vt:lpstr>
      <vt:lpstr>Graph</vt:lpstr>
      <vt:lpstr>該怎麼表示一張圖呢</vt:lpstr>
      <vt:lpstr>Graph 鄰接矩陣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Disjoint sets</vt:lpstr>
      <vt:lpstr>Disjoint sets 操作</vt:lpstr>
      <vt:lpstr>Disjoint sets 實作方式</vt:lpstr>
      <vt:lpstr>Disjoint sets Initialization</vt:lpstr>
      <vt:lpstr>Disjoint sets Find</vt:lpstr>
      <vt:lpstr>Disjoint sets Find</vt:lpstr>
      <vt:lpstr>Disjoint sets Find</vt:lpstr>
      <vt:lpstr>Disjoint sets Union</vt:lpstr>
      <vt:lpstr>Disjoint sets Union</vt:lpstr>
      <vt:lpstr>Questions?</vt:lpstr>
      <vt:lpstr>map, set and priority_queue</vt:lpstr>
      <vt:lpstr>map, set and priority_queue 共同特色</vt:lpstr>
      <vt:lpstr>map</vt:lpstr>
      <vt:lpstr>map</vt:lpstr>
      <vt:lpstr>map</vt:lpstr>
      <vt:lpstr>map 好用的代價</vt:lpstr>
      <vt:lpstr>map 遍歷</vt:lpstr>
      <vt:lpstr>常見的 map member function</vt:lpstr>
      <vt:lpstr>題目賞析 － CodeForces 1133D</vt:lpstr>
      <vt:lpstr>題目賞析 － CodeForces 1133D</vt:lpstr>
      <vt:lpstr>題目賞析 － CodeForces 1133D</vt:lpstr>
      <vt:lpstr>題目賞析 － CodeForces 1133D</vt:lpstr>
      <vt:lpstr>題目賞析 － CodeForces 1133D</vt:lpstr>
      <vt:lpstr>題目賞析 － CodeForces 1133D</vt:lpstr>
      <vt:lpstr>set</vt:lpstr>
      <vt:lpstr>set 遍歷</vt:lpstr>
      <vt:lpstr>set 特性</vt:lpstr>
      <vt:lpstr>常見的 set member function</vt:lpstr>
      <vt:lpstr>set 刪除</vt:lpstr>
      <vt:lpstr>priority_queue</vt:lpstr>
      <vt:lpstr>priority_queue</vt:lpstr>
      <vt:lpstr>常見的 priority_queue member function</vt:lpstr>
      <vt:lpstr>練習題</vt:lpstr>
      <vt:lpstr>參考解答</vt:lpstr>
      <vt:lpstr>Questions?</vt:lpstr>
      <vt:lpstr>Outline</vt:lpstr>
      <vt:lpstr>前提</vt:lpstr>
      <vt:lpstr>目的</vt:lpstr>
      <vt:lpstr>通常</vt:lpstr>
      <vt:lpstr>深度優先搜尋</vt:lpstr>
      <vt:lpstr>DFS</vt:lpstr>
      <vt:lpstr>DFS 的點遍歷順序</vt:lpstr>
      <vt:lpstr>DFS 實作</vt:lpstr>
      <vt:lpstr>DFS 實作 (非遞迴)</vt:lpstr>
      <vt:lpstr>給定一個連通圖</vt:lpstr>
      <vt:lpstr>整理一下</vt:lpstr>
      <vt:lpstr>DFS 的點遍歷順序</vt:lpstr>
      <vt:lpstr>第一個拜訪的為根</vt:lpstr>
      <vt:lpstr>拜訪鄰點</vt:lpstr>
      <vt:lpstr>拜訪鄰點</vt:lpstr>
      <vt:lpstr>拜訪鄰點</vt:lpstr>
      <vt:lpstr>拜訪完</vt:lpstr>
      <vt:lpstr>拜訪完</vt:lpstr>
      <vt:lpstr>拜訪完</vt:lpstr>
      <vt:lpstr>拜訪鄰點</vt:lpstr>
      <vt:lpstr>拜訪鄰點</vt:lpstr>
      <vt:lpstr>拜訪鄰點</vt:lpstr>
      <vt:lpstr>拜訪完</vt:lpstr>
      <vt:lpstr>拜訪鄰點</vt:lpstr>
      <vt:lpstr>拜訪完</vt:lpstr>
      <vt:lpstr>拜訪完</vt:lpstr>
      <vt:lpstr>拜訪鄰點</vt:lpstr>
      <vt:lpstr>拜訪完</vt:lpstr>
      <vt:lpstr>拜訪鄰點</vt:lpstr>
      <vt:lpstr>拜訪完</vt:lpstr>
      <vt:lpstr>拜訪鄰點</vt:lpstr>
      <vt:lpstr>拜訪完</vt:lpstr>
      <vt:lpstr>拜訪完</vt:lpstr>
      <vt:lpstr>拜訪鄰點</vt:lpstr>
      <vt:lpstr>拜訪完</vt:lpstr>
      <vt:lpstr>根拜訪完</vt:lpstr>
      <vt:lpstr>此樹稱為 DFS 樹</vt:lpstr>
      <vt:lpstr>此樹稱為 DFS 樹</vt:lpstr>
      <vt:lpstr>Uva 572 Oil Deposits </vt:lpstr>
      <vt:lpstr>Uva 572 Oil Deposits </vt:lpstr>
      <vt:lpstr>Uva 572 Oil Deposits </vt:lpstr>
      <vt:lpstr>Uva 572 Oil Deposits </vt:lpstr>
      <vt:lpstr>Uva 572 Oil Deposits </vt:lpstr>
      <vt:lpstr>Uva 572 Oil Deposits </vt:lpstr>
      <vt:lpstr>Uva 572 Oil Deposits </vt:lpstr>
      <vt:lpstr>廣度優先搜尋</vt:lpstr>
      <vt:lpstr>BFS</vt:lpstr>
      <vt:lpstr>BFS 的點遍歷順序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Uva 11624 Fire!</vt:lpstr>
      <vt:lpstr>Uva 11624 Fire!</vt:lpstr>
      <vt:lpstr>Uva 11624 Fire!</vt:lpstr>
      <vt:lpstr>Uva 11624 Fire!</vt:lpstr>
      <vt:lpstr>BFS 與 DFS 很相似</vt:lpstr>
      <vt:lpstr>比較一下</vt:lpstr>
      <vt:lpstr>DFS 程式碼</vt:lpstr>
      <vt:lpstr>BFS 程式碼</vt:lpstr>
      <vt:lpstr>複雜度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YS</dc:creator>
  <cp:lastModifiedBy>bilibibi Sou</cp:lastModifiedBy>
  <cp:revision>118</cp:revision>
  <dcterms:created xsi:type="dcterms:W3CDTF">2019-02-19T13:11:27Z</dcterms:created>
  <dcterms:modified xsi:type="dcterms:W3CDTF">2019-03-13T07:49:13Z</dcterms:modified>
</cp:coreProperties>
</file>